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sldIdLst>
    <p:sldId id="256" r:id="rId2"/>
    <p:sldId id="257" r:id="rId3"/>
    <p:sldId id="258" r:id="rId4"/>
    <p:sldId id="260" r:id="rId5"/>
    <p:sldId id="259" r:id="rId6"/>
    <p:sldId id="261" r:id="rId7"/>
    <p:sldId id="263" r:id="rId8"/>
    <p:sldId id="265" r:id="rId9"/>
    <p:sldId id="262"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5F8DF6-45C2-40AD-A7A8-3C079FC31CB0}" type="datetimeFigureOut">
              <a:rPr lang="en-GB" smtClean="0"/>
              <a:t>13/05/2023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DF9567EC-326A-46E8-995E-9B93F318901C}" type="slidenum">
              <a:rPr lang="en-GB" smtClean="0"/>
              <a:t>‹#›</a:t>
            </a:fld>
            <a:endParaRPr lang="en-GB"/>
          </a:p>
        </p:txBody>
      </p:sp>
    </p:spTree>
    <p:extLst>
      <p:ext uri="{BB962C8B-B14F-4D97-AF65-F5344CB8AC3E}">
        <p14:creationId xmlns:p14="http://schemas.microsoft.com/office/powerpoint/2010/main" val="4115494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5F8DF6-45C2-40AD-A7A8-3C079FC31CB0}" type="datetimeFigureOut">
              <a:rPr lang="en-GB" smtClean="0"/>
              <a:t>13/05/2023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9567EC-326A-46E8-995E-9B93F318901C}" type="slidenum">
              <a:rPr lang="en-GB" smtClean="0"/>
              <a:t>‹#›</a:t>
            </a:fld>
            <a:endParaRPr lang="en-GB"/>
          </a:p>
        </p:txBody>
      </p:sp>
    </p:spTree>
    <p:extLst>
      <p:ext uri="{BB962C8B-B14F-4D97-AF65-F5344CB8AC3E}">
        <p14:creationId xmlns:p14="http://schemas.microsoft.com/office/powerpoint/2010/main" val="346004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5F8DF6-45C2-40AD-A7A8-3C079FC31CB0}" type="datetimeFigureOut">
              <a:rPr lang="en-GB" smtClean="0"/>
              <a:t>13/05/2023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9567EC-326A-46E8-995E-9B93F318901C}" type="slidenum">
              <a:rPr lang="en-GB" smtClean="0"/>
              <a:t>‹#›</a:t>
            </a:fld>
            <a:endParaRPr lang="en-GB"/>
          </a:p>
        </p:txBody>
      </p:sp>
    </p:spTree>
    <p:extLst>
      <p:ext uri="{BB962C8B-B14F-4D97-AF65-F5344CB8AC3E}">
        <p14:creationId xmlns:p14="http://schemas.microsoft.com/office/powerpoint/2010/main" val="149308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5F8DF6-45C2-40AD-A7A8-3C079FC31CB0}" type="datetimeFigureOut">
              <a:rPr lang="en-GB" smtClean="0"/>
              <a:t>13/05/2023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9567EC-326A-46E8-995E-9B93F318901C}" type="slidenum">
              <a:rPr lang="en-GB" smtClean="0"/>
              <a:t>‹#›</a:t>
            </a:fld>
            <a:endParaRPr lang="en-GB"/>
          </a:p>
        </p:txBody>
      </p:sp>
    </p:spTree>
    <p:extLst>
      <p:ext uri="{BB962C8B-B14F-4D97-AF65-F5344CB8AC3E}">
        <p14:creationId xmlns:p14="http://schemas.microsoft.com/office/powerpoint/2010/main" val="28462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A45F8DF6-45C2-40AD-A7A8-3C079FC31CB0}" type="datetimeFigureOut">
              <a:rPr lang="en-GB" smtClean="0"/>
              <a:t>13/05/2023</a:t>
            </a:fld>
            <a:endParaRPr lang="en-GB"/>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F9567EC-326A-46E8-995E-9B93F318901C}" type="slidenum">
              <a:rPr lang="en-GB" smtClean="0"/>
              <a:t>‹#›</a:t>
            </a:fld>
            <a:endParaRPr lang="en-GB"/>
          </a:p>
        </p:txBody>
      </p:sp>
    </p:spTree>
    <p:extLst>
      <p:ext uri="{BB962C8B-B14F-4D97-AF65-F5344CB8AC3E}">
        <p14:creationId xmlns:p14="http://schemas.microsoft.com/office/powerpoint/2010/main" val="47965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5F8DF6-45C2-40AD-A7A8-3C079FC31CB0}" type="datetimeFigureOut">
              <a:rPr lang="en-GB" smtClean="0"/>
              <a:t>13/05/2023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9567EC-326A-46E8-995E-9B93F318901C}" type="slidenum">
              <a:rPr lang="en-GB" smtClean="0"/>
              <a:t>‹#›</a:t>
            </a:fld>
            <a:endParaRPr lang="en-GB"/>
          </a:p>
        </p:txBody>
      </p:sp>
    </p:spTree>
    <p:extLst>
      <p:ext uri="{BB962C8B-B14F-4D97-AF65-F5344CB8AC3E}">
        <p14:creationId xmlns:p14="http://schemas.microsoft.com/office/powerpoint/2010/main" val="287372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5F8DF6-45C2-40AD-A7A8-3C079FC31CB0}" type="datetimeFigureOut">
              <a:rPr lang="en-GB" smtClean="0"/>
              <a:t>13/05/2023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9567EC-326A-46E8-995E-9B93F318901C}" type="slidenum">
              <a:rPr lang="en-GB" smtClean="0"/>
              <a:t>‹#›</a:t>
            </a:fld>
            <a:endParaRPr lang="en-GB"/>
          </a:p>
        </p:txBody>
      </p:sp>
    </p:spTree>
    <p:extLst>
      <p:ext uri="{BB962C8B-B14F-4D97-AF65-F5344CB8AC3E}">
        <p14:creationId xmlns:p14="http://schemas.microsoft.com/office/powerpoint/2010/main" val="2733296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5F8DF6-45C2-40AD-A7A8-3C079FC31CB0}" type="datetimeFigureOut">
              <a:rPr lang="en-GB" smtClean="0"/>
              <a:t>13/05/2023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9567EC-326A-46E8-995E-9B93F318901C}" type="slidenum">
              <a:rPr lang="en-GB" smtClean="0"/>
              <a:t>‹#›</a:t>
            </a:fld>
            <a:endParaRPr lang="en-GB"/>
          </a:p>
        </p:txBody>
      </p:sp>
    </p:spTree>
    <p:extLst>
      <p:ext uri="{BB962C8B-B14F-4D97-AF65-F5344CB8AC3E}">
        <p14:creationId xmlns:p14="http://schemas.microsoft.com/office/powerpoint/2010/main" val="2365147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F8DF6-45C2-40AD-A7A8-3C079FC31CB0}" type="datetimeFigureOut">
              <a:rPr lang="en-GB" smtClean="0"/>
              <a:t>13/05/2023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9567EC-326A-46E8-995E-9B93F318901C}" type="slidenum">
              <a:rPr lang="en-GB" smtClean="0"/>
              <a:t>‹#›</a:t>
            </a:fld>
            <a:endParaRPr lang="en-GB"/>
          </a:p>
        </p:txBody>
      </p:sp>
    </p:spTree>
    <p:extLst>
      <p:ext uri="{BB962C8B-B14F-4D97-AF65-F5344CB8AC3E}">
        <p14:creationId xmlns:p14="http://schemas.microsoft.com/office/powerpoint/2010/main" val="131041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45F8DF6-45C2-40AD-A7A8-3C079FC31CB0}" type="datetimeFigureOut">
              <a:rPr lang="en-GB" smtClean="0"/>
              <a:t>13/05/2023</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F9567EC-326A-46E8-995E-9B93F318901C}" type="slidenum">
              <a:rPr lang="en-GB" smtClean="0"/>
              <a:t>‹#›</a:t>
            </a:fld>
            <a:endParaRPr lang="en-GB"/>
          </a:p>
        </p:txBody>
      </p:sp>
    </p:spTree>
    <p:extLst>
      <p:ext uri="{BB962C8B-B14F-4D97-AF65-F5344CB8AC3E}">
        <p14:creationId xmlns:p14="http://schemas.microsoft.com/office/powerpoint/2010/main" val="151052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A45F8DF6-45C2-40AD-A7A8-3C079FC31CB0}" type="datetimeFigureOut">
              <a:rPr lang="en-GB" smtClean="0"/>
              <a:t>13/05/2023</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F9567EC-326A-46E8-995E-9B93F318901C}" type="slidenum">
              <a:rPr lang="en-GB" smtClean="0"/>
              <a:t>‹#›</a:t>
            </a:fld>
            <a:endParaRPr lang="en-GB"/>
          </a:p>
        </p:txBody>
      </p:sp>
    </p:spTree>
    <p:extLst>
      <p:ext uri="{BB962C8B-B14F-4D97-AF65-F5344CB8AC3E}">
        <p14:creationId xmlns:p14="http://schemas.microsoft.com/office/powerpoint/2010/main" val="352378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A45F8DF6-45C2-40AD-A7A8-3C079FC31CB0}" type="datetimeFigureOut">
              <a:rPr lang="en-GB" smtClean="0"/>
              <a:t>13/05/2023</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F9567EC-326A-46E8-995E-9B93F318901C}" type="slidenum">
              <a:rPr lang="en-GB" smtClean="0"/>
              <a:t>‹#›</a:t>
            </a:fld>
            <a:endParaRPr lang="en-GB"/>
          </a:p>
        </p:txBody>
      </p:sp>
    </p:spTree>
    <p:extLst>
      <p:ext uri="{BB962C8B-B14F-4D97-AF65-F5344CB8AC3E}">
        <p14:creationId xmlns:p14="http://schemas.microsoft.com/office/powerpoint/2010/main" val="24271142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54629"/>
            <a:ext cx="9144000" cy="1593668"/>
          </a:xfrm>
        </p:spPr>
        <p:txBody>
          <a:bodyPr>
            <a:normAutofit/>
          </a:bodyPr>
          <a:lstStyle/>
          <a:p>
            <a:r>
              <a:rPr lang="en-GB" sz="5400" dirty="0" err="1" smtClean="0">
                <a:latin typeface="Times New Roman" panose="02020603050405020304" pitchFamily="18" charset="0"/>
                <a:cs typeface="Times New Roman" panose="02020603050405020304" pitchFamily="18" charset="0"/>
              </a:rPr>
              <a:t>Urdhri</a:t>
            </a:r>
            <a:r>
              <a:rPr lang="en-GB" sz="5400" dirty="0" smtClean="0">
                <a:latin typeface="Times New Roman" panose="02020603050405020304" pitchFamily="18" charset="0"/>
                <a:cs typeface="Times New Roman" panose="02020603050405020304" pitchFamily="18" charset="0"/>
              </a:rPr>
              <a:t> </a:t>
            </a:r>
            <a:r>
              <a:rPr lang="en-GB" sz="5400" dirty="0" err="1" smtClean="0">
                <a:latin typeface="Times New Roman" panose="02020603050405020304" pitchFamily="18" charset="0"/>
                <a:cs typeface="Times New Roman" panose="02020603050405020304" pitchFamily="18" charset="0"/>
              </a:rPr>
              <a:t>Europian</a:t>
            </a:r>
            <a:r>
              <a:rPr lang="en-GB" sz="5400" dirty="0" smtClean="0">
                <a:latin typeface="Times New Roman" panose="02020603050405020304" pitchFamily="18" charset="0"/>
                <a:cs typeface="Times New Roman" panose="02020603050405020304" pitchFamily="18" charset="0"/>
              </a:rPr>
              <a:t> </a:t>
            </a:r>
            <a:r>
              <a:rPr lang="en-GB" sz="5400" dirty="0" err="1" smtClean="0">
                <a:latin typeface="Times New Roman" panose="02020603050405020304" pitchFamily="18" charset="0"/>
                <a:cs typeface="Times New Roman" panose="02020603050405020304" pitchFamily="18" charset="0"/>
              </a:rPr>
              <a:t>i</a:t>
            </a:r>
            <a:r>
              <a:rPr lang="en-GB" sz="5400" dirty="0" smtClean="0">
                <a:latin typeface="Times New Roman" panose="02020603050405020304" pitchFamily="18" charset="0"/>
                <a:cs typeface="Times New Roman" panose="02020603050405020304" pitchFamily="18" charset="0"/>
              </a:rPr>
              <a:t> </a:t>
            </a:r>
            <a:r>
              <a:rPr lang="en-GB" sz="5400" dirty="0" err="1" smtClean="0">
                <a:latin typeface="Times New Roman" panose="02020603050405020304" pitchFamily="18" charset="0"/>
                <a:cs typeface="Times New Roman" panose="02020603050405020304" pitchFamily="18" charset="0"/>
              </a:rPr>
              <a:t>Ndalimit</a:t>
            </a:r>
            <a:endParaRPr lang="en-GB" sz="5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69847" y="4040777"/>
            <a:ext cx="9824575" cy="2246812"/>
          </a:xfrm>
        </p:spPr>
        <p:txBody>
          <a:bodyPr>
            <a:noAutofit/>
          </a:bodyPr>
          <a:lstStyle/>
          <a:p>
            <a:pPr algn="ctr"/>
            <a:endParaRPr lang="en-GB" sz="1400" b="1" dirty="0" smtClean="0">
              <a:latin typeface="Times New Roman" panose="02020603050405020304" pitchFamily="18" charset="0"/>
              <a:cs typeface="Times New Roman" panose="02020603050405020304" pitchFamily="18" charset="0"/>
            </a:endParaRPr>
          </a:p>
          <a:p>
            <a:pPr algn="ctr"/>
            <a:r>
              <a:rPr lang="en-GB" b="1" dirty="0" smtClean="0">
                <a:latin typeface="Times New Roman" panose="02020603050405020304" pitchFamily="18" charset="0"/>
                <a:cs typeface="Times New Roman" panose="02020603050405020304" pitchFamily="18" charset="0"/>
              </a:rPr>
              <a:t>Erida VISOÇI</a:t>
            </a:r>
          </a:p>
          <a:p>
            <a:pPr algn="ctr">
              <a:lnSpc>
                <a:spcPct val="100000"/>
              </a:lnSpc>
            </a:pPr>
            <a:r>
              <a:rPr lang="en-GB" sz="1800" dirty="0" err="1" smtClean="0">
                <a:latin typeface="Times New Roman" panose="02020603050405020304" pitchFamily="18" charset="0"/>
                <a:cs typeface="Times New Roman" panose="02020603050405020304" pitchFamily="18" charset="0"/>
              </a:rPr>
              <a:t>Prokurore</a:t>
            </a:r>
            <a:r>
              <a:rPr lang="en-GB" sz="1800" dirty="0" smtClean="0">
                <a:latin typeface="Times New Roman" panose="02020603050405020304" pitchFamily="18" charset="0"/>
                <a:cs typeface="Times New Roman" panose="02020603050405020304" pitchFamily="18" charset="0"/>
              </a:rPr>
              <a:t> </a:t>
            </a:r>
          </a:p>
          <a:p>
            <a:pPr algn="ctr">
              <a:lnSpc>
                <a:spcPct val="100000"/>
              </a:lnSpc>
            </a:pPr>
            <a:r>
              <a:rPr lang="en-GB" sz="1600" dirty="0" err="1" smtClean="0">
                <a:latin typeface="Times New Roman" panose="02020603050405020304" pitchFamily="18" charset="0"/>
                <a:cs typeface="Times New Roman" panose="02020603050405020304" pitchFamily="18" charset="0"/>
              </a:rPr>
              <a:t>Prokuroria</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pranë</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Gjykatës</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së</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Shkallës</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së</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Parë</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të</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Juridiksionit</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të</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Përgjithshëm</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Vlorë</a:t>
            </a:r>
            <a:endParaRPr lang="en-GB"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1597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3200" dirty="0" err="1" smtClean="0">
                <a:latin typeface="Times New Roman" panose="02020603050405020304" pitchFamily="18" charset="0"/>
                <a:cs typeface="Times New Roman" panose="02020603050405020304" pitchFamily="18" charset="0"/>
              </a:rPr>
              <a:t>Faleminderit</a:t>
            </a:r>
            <a:r>
              <a:rPr lang="en-GB" sz="3200" dirty="0" smtClean="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pPr algn="r"/>
            <a:r>
              <a:rPr lang="en-GB" dirty="0" smtClean="0"/>
              <a:t>Maj 2023</a:t>
            </a:r>
            <a:endParaRPr lang="en-GB" dirty="0"/>
          </a:p>
        </p:txBody>
      </p:sp>
    </p:spTree>
    <p:extLst>
      <p:ext uri="{BB962C8B-B14F-4D97-AF65-F5344CB8AC3E}">
        <p14:creationId xmlns:p14="http://schemas.microsoft.com/office/powerpoint/2010/main" val="2034620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err="1" smtClean="0">
                <a:latin typeface="Times New Roman" panose="02020603050405020304" pitchFamily="18" charset="0"/>
                <a:cs typeface="Times New Roman" panose="02020603050405020304" pitchFamily="18" charset="0"/>
              </a:rPr>
              <a:t>Baza</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ligjore</a:t>
            </a:r>
            <a:endParaRPr lang="en-GB"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GB" sz="2000" b="1" dirty="0" smtClean="0">
                <a:latin typeface="Times New Roman" panose="02020603050405020304" pitchFamily="18" charset="0"/>
                <a:cs typeface="Times New Roman" panose="02020603050405020304" pitchFamily="18" charset="0"/>
              </a:rPr>
              <a:t>13.06.2002</a:t>
            </a:r>
            <a:r>
              <a:rPr lang="en-GB" sz="2000" dirty="0" smtClean="0">
                <a:latin typeface="Times New Roman" panose="02020603050405020304" pitchFamily="18" charset="0"/>
                <a:cs typeface="Times New Roman" panose="02020603050405020304" pitchFamily="18" charset="0"/>
              </a:rPr>
              <a:t> - </a:t>
            </a:r>
            <a:r>
              <a:rPr lang="en-GB" sz="2000" dirty="0" err="1" smtClean="0">
                <a:latin typeface="Times New Roman" panose="02020603050405020304" pitchFamily="18" charset="0"/>
                <a:cs typeface="Times New Roman" panose="02020603050405020304" pitchFamily="18" charset="0"/>
              </a:rPr>
              <a:t>Vendimi</a:t>
            </a:r>
            <a:r>
              <a:rPr lang="en-GB" sz="2000" dirty="0" smtClean="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Kuadër</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Këshillit</a:t>
            </a:r>
            <a:r>
              <a:rPr lang="en-GB" sz="2000" dirty="0">
                <a:latin typeface="Times New Roman" panose="02020603050405020304" pitchFamily="18" charset="0"/>
                <a:cs typeface="Times New Roman" panose="02020603050405020304" pitchFamily="18" charset="0"/>
              </a:rPr>
              <a:t> </a:t>
            </a:r>
            <a:r>
              <a:rPr lang="en-GB" sz="2000" dirty="0" err="1" smtClean="0">
                <a:latin typeface="Times New Roman" panose="02020603050405020304" pitchFamily="18" charset="0"/>
                <a:cs typeface="Times New Roman" panose="02020603050405020304" pitchFamily="18" charset="0"/>
              </a:rPr>
              <a:t>mbi</a:t>
            </a:r>
            <a:r>
              <a:rPr lang="en-GB" sz="2000" dirty="0" smtClean="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Urdhrin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Europian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të</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Ndalimit</a:t>
            </a:r>
            <a:r>
              <a:rPr lang="en-GB" sz="2000" dirty="0">
                <a:latin typeface="Times New Roman" panose="02020603050405020304" pitchFamily="18" charset="0"/>
                <a:cs typeface="Times New Roman" panose="02020603050405020304" pitchFamily="18" charset="0"/>
              </a:rPr>
              <a:t> (</a:t>
            </a:r>
            <a:r>
              <a:rPr lang="en-GB" sz="2000" dirty="0" smtClean="0">
                <a:latin typeface="Times New Roman" panose="02020603050405020304" pitchFamily="18" charset="0"/>
                <a:cs typeface="Times New Roman" panose="02020603050405020304" pitchFamily="18" charset="0"/>
              </a:rPr>
              <a:t>UEN </a:t>
            </a:r>
            <a:r>
              <a:rPr lang="en-GB" sz="2000" dirty="0" err="1" smtClean="0">
                <a:latin typeface="Times New Roman" panose="02020603050405020304" pitchFamily="18" charset="0"/>
                <a:cs typeface="Times New Roman" panose="02020603050405020304" pitchFamily="18" charset="0"/>
              </a:rPr>
              <a:t>dhe</a:t>
            </a:r>
            <a:r>
              <a:rPr lang="en-GB" sz="2000" dirty="0" smtClean="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procedurat</a:t>
            </a:r>
            <a:r>
              <a:rPr lang="en-GB" sz="2000" dirty="0">
                <a:latin typeface="Times New Roman" panose="02020603050405020304" pitchFamily="18" charset="0"/>
                <a:cs typeface="Times New Roman" panose="02020603050405020304" pitchFamily="18" charset="0"/>
              </a:rPr>
              <a:t> e </a:t>
            </a:r>
            <a:r>
              <a:rPr lang="en-GB" sz="2000" dirty="0" err="1">
                <a:latin typeface="Times New Roman" panose="02020603050405020304" pitchFamily="18" charset="0"/>
                <a:cs typeface="Times New Roman" panose="02020603050405020304" pitchFamily="18" charset="0"/>
              </a:rPr>
              <a:t>dorëzimit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mes</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Shteteve</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Anëtare</a:t>
            </a:r>
            <a:r>
              <a:rPr lang="en-GB" sz="2000" dirty="0">
                <a:latin typeface="Times New Roman" panose="02020603050405020304" pitchFamily="18" charset="0"/>
                <a:cs typeface="Times New Roman" panose="02020603050405020304" pitchFamily="18" charset="0"/>
              </a:rPr>
              <a:t> (2002/584/JHA) </a:t>
            </a:r>
          </a:p>
          <a:p>
            <a:pPr marL="0" indent="0">
              <a:buNone/>
            </a:pPr>
            <a:endParaRPr lang="en-GB" sz="2000" dirty="0" smtClean="0">
              <a:latin typeface="Times New Roman" panose="02020603050405020304" pitchFamily="18" charset="0"/>
              <a:cs typeface="Times New Roman" panose="02020603050405020304" pitchFamily="18" charset="0"/>
            </a:endParaRPr>
          </a:p>
          <a:p>
            <a:pPr marL="0" indent="0">
              <a:buNone/>
            </a:pPr>
            <a:r>
              <a:rPr lang="en-GB" sz="2000" b="1" dirty="0" smtClean="0">
                <a:latin typeface="Times New Roman" panose="02020603050405020304" pitchFamily="18" charset="0"/>
                <a:cs typeface="Times New Roman" panose="02020603050405020304" pitchFamily="18" charset="0"/>
              </a:rPr>
              <a:t>01.01.2004 </a:t>
            </a:r>
            <a:r>
              <a:rPr lang="en-GB" sz="2000" dirty="0" smtClean="0">
                <a:latin typeface="Times New Roman" panose="02020603050405020304" pitchFamily="18" charset="0"/>
                <a:cs typeface="Times New Roman" panose="02020603050405020304" pitchFamily="18" charset="0"/>
              </a:rPr>
              <a:t>- </a:t>
            </a:r>
            <a:r>
              <a:rPr lang="en-GB" sz="2000" dirty="0" err="1" smtClean="0">
                <a:latin typeface="Times New Roman" panose="02020603050405020304" pitchFamily="18" charset="0"/>
                <a:cs typeface="Times New Roman" panose="02020603050405020304" pitchFamily="18" charset="0"/>
              </a:rPr>
              <a:t>Hyrja</a:t>
            </a:r>
            <a:r>
              <a:rPr lang="en-GB" sz="2000" dirty="0" smtClean="0">
                <a:latin typeface="Times New Roman" panose="02020603050405020304" pitchFamily="18" charset="0"/>
                <a:cs typeface="Times New Roman" panose="02020603050405020304" pitchFamily="18" charset="0"/>
              </a:rPr>
              <a:t> </a:t>
            </a:r>
            <a:r>
              <a:rPr lang="en-GB" sz="2000" dirty="0" err="1" smtClean="0">
                <a:latin typeface="Times New Roman" panose="02020603050405020304" pitchFamily="18" charset="0"/>
                <a:cs typeface="Times New Roman" panose="02020603050405020304" pitchFamily="18" charset="0"/>
              </a:rPr>
              <a:t>në</a:t>
            </a:r>
            <a:r>
              <a:rPr lang="en-GB" sz="2000" dirty="0" smtClean="0">
                <a:latin typeface="Times New Roman" panose="02020603050405020304" pitchFamily="18" charset="0"/>
                <a:cs typeface="Times New Roman" panose="02020603050405020304" pitchFamily="18" charset="0"/>
              </a:rPr>
              <a:t> </a:t>
            </a:r>
            <a:r>
              <a:rPr lang="en-GB" sz="2000" dirty="0" err="1" smtClean="0">
                <a:latin typeface="Times New Roman" panose="02020603050405020304" pitchFamily="18" charset="0"/>
                <a:cs typeface="Times New Roman" panose="02020603050405020304" pitchFamily="18" charset="0"/>
              </a:rPr>
              <a:t>fuqi</a:t>
            </a:r>
            <a:endParaRPr lang="en-GB" sz="2000" dirty="0">
              <a:latin typeface="Times New Roman" panose="02020603050405020304" pitchFamily="18" charset="0"/>
              <a:cs typeface="Times New Roman" panose="02020603050405020304" pitchFamily="18" charset="0"/>
            </a:endParaRPr>
          </a:p>
          <a:p>
            <a:pPr marL="0" indent="0">
              <a:buNone/>
            </a:pPr>
            <a:endParaRPr lang="en-GB" sz="2000" dirty="0" smtClean="0">
              <a:latin typeface="Times New Roman" panose="02020603050405020304" pitchFamily="18" charset="0"/>
              <a:cs typeface="Times New Roman" panose="02020603050405020304" pitchFamily="18" charset="0"/>
            </a:endParaRPr>
          </a:p>
          <a:p>
            <a:pPr marL="0" indent="0">
              <a:buNone/>
            </a:pPr>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26.02.2009 </a:t>
            </a:r>
            <a:r>
              <a:rPr lang="en-GB" sz="2000" dirty="0" smtClean="0">
                <a:latin typeface="Times New Roman" panose="02020603050405020304" pitchFamily="18" charset="0"/>
                <a:cs typeface="Times New Roman" panose="02020603050405020304" pitchFamily="18" charset="0"/>
              </a:rPr>
              <a:t>- A</a:t>
            </a:r>
            <a:r>
              <a:rPr lang="sq-AL" sz="2000" dirty="0" smtClean="0">
                <a:latin typeface="Times New Roman" panose="02020603050405020304" pitchFamily="18" charset="0"/>
                <a:cs typeface="Times New Roman" panose="02020603050405020304" pitchFamily="18" charset="0"/>
              </a:rPr>
              <a:t>menduar </a:t>
            </a:r>
            <a:r>
              <a:rPr lang="sq-AL" sz="2000" dirty="0">
                <a:latin typeface="Times New Roman" panose="02020603050405020304" pitchFamily="18" charset="0"/>
                <a:cs typeface="Times New Roman" panose="02020603050405020304" pitchFamily="18" charset="0"/>
              </a:rPr>
              <a:t>me Vendimin Kuadër të Këshillit 2009/299/JHA</a:t>
            </a:r>
            <a:r>
              <a:rPr lang="en-GB" sz="2000" dirty="0">
                <a:latin typeface="Times New Roman" panose="02020603050405020304" pitchFamily="18" charset="0"/>
                <a:cs typeface="Times New Roman" panose="02020603050405020304" pitchFamily="18" charset="0"/>
              </a:rPr>
              <a:t> </a:t>
            </a:r>
            <a:r>
              <a:rPr lang="en-GB" sz="2000" dirty="0" err="1" smtClean="0">
                <a:latin typeface="Times New Roman" panose="02020603050405020304" pitchFamily="18" charset="0"/>
                <a:cs typeface="Times New Roman" panose="02020603050405020304" pitchFamily="18" charset="0"/>
              </a:rPr>
              <a:t>në</a:t>
            </a:r>
            <a:r>
              <a:rPr lang="en-GB" sz="2000" dirty="0" smtClean="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lidhje</a:t>
            </a:r>
            <a:r>
              <a:rPr lang="en-GB" sz="2000" dirty="0">
                <a:latin typeface="Times New Roman" panose="02020603050405020304" pitchFamily="18" charset="0"/>
                <a:cs typeface="Times New Roman" panose="02020603050405020304" pitchFamily="18" charset="0"/>
              </a:rPr>
              <a:t> me </a:t>
            </a:r>
            <a:r>
              <a:rPr lang="en-GB" sz="2000" dirty="0" err="1">
                <a:latin typeface="Times New Roman" panose="02020603050405020304" pitchFamily="18" charset="0"/>
                <a:cs typeface="Times New Roman" panose="02020603050405020304" pitchFamily="18" charset="0"/>
              </a:rPr>
              <a:t>gjykimin</a:t>
            </a:r>
            <a:r>
              <a:rPr lang="en-GB" sz="2000" dirty="0">
                <a:latin typeface="Times New Roman" panose="02020603050405020304" pitchFamily="18" charset="0"/>
                <a:cs typeface="Times New Roman" panose="02020603050405020304" pitchFamily="18" charset="0"/>
              </a:rPr>
              <a:t> </a:t>
            </a:r>
            <a:r>
              <a:rPr lang="en-GB" sz="2000" dirty="0" err="1" smtClean="0">
                <a:latin typeface="Times New Roman" panose="02020603050405020304" pitchFamily="18" charset="0"/>
                <a:cs typeface="Times New Roman" panose="02020603050405020304" pitchFamily="18" charset="0"/>
              </a:rPr>
              <a:t>në</a:t>
            </a:r>
            <a:r>
              <a:rPr lang="en-GB" sz="2000" dirty="0" smtClean="0">
                <a:latin typeface="Times New Roman" panose="02020603050405020304" pitchFamily="18" charset="0"/>
                <a:cs typeface="Times New Roman" panose="02020603050405020304" pitchFamily="18" charset="0"/>
              </a:rPr>
              <a:t> </a:t>
            </a:r>
            <a:r>
              <a:rPr lang="en-GB" sz="2000" dirty="0" err="1" smtClean="0">
                <a:latin typeface="Times New Roman" panose="02020603050405020304" pitchFamily="18" charset="0"/>
                <a:cs typeface="Times New Roman" panose="02020603050405020304" pitchFamily="18" charset="0"/>
              </a:rPr>
              <a:t>mungesë</a:t>
            </a:r>
            <a:endParaRPr lang="en-GB" sz="2000" dirty="0" smtClean="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980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err="1" smtClean="0">
                <a:latin typeface="Times New Roman" panose="02020603050405020304" pitchFamily="18" charset="0"/>
                <a:cs typeface="Times New Roman" panose="02020603050405020304" pitchFamily="18" charset="0"/>
              </a:rPr>
              <a:t>Përkufizimi</a:t>
            </a:r>
            <a:r>
              <a:rPr lang="en-GB" sz="3200" b="1" dirty="0" smtClean="0">
                <a:latin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cs typeface="Times New Roman" panose="02020603050405020304" pitchFamily="18" charset="0"/>
              </a:rPr>
              <a:t>dhe</a:t>
            </a:r>
            <a:r>
              <a:rPr lang="en-GB" sz="3200" b="1" dirty="0" smtClean="0">
                <a:latin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cs typeface="Times New Roman" panose="02020603050405020304" pitchFamily="18" charset="0"/>
              </a:rPr>
              <a:t>qëllimet</a:t>
            </a:r>
            <a:endParaRPr lang="en-GB"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sq-AL" sz="2000" b="1" dirty="0">
                <a:latin typeface="Times New Roman" panose="02020603050405020304" pitchFamily="18" charset="0"/>
                <a:cs typeface="Times New Roman" panose="02020603050405020304" pitchFamily="18" charset="0"/>
              </a:rPr>
              <a:t>Urdhri europian i ndalimit </a:t>
            </a:r>
            <a:r>
              <a:rPr lang="sq-AL" sz="2000" dirty="0">
                <a:latin typeface="Times New Roman" panose="02020603050405020304" pitchFamily="18" charset="0"/>
                <a:cs typeface="Times New Roman" panose="02020603050405020304" pitchFamily="18" charset="0"/>
              </a:rPr>
              <a:t>është një vendim gjyqësor i zbatueshëm në Bashkimin Europian, i cili lëshohet nga një Shtet Anëtar dhe ekzekutohet në një tjetër Shtet Anëtar në bazë të parimit të njohjes reciproke. </a:t>
            </a:r>
            <a:endParaRPr lang="en-GB" sz="2000" dirty="0" smtClean="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sq-AL" sz="2000" b="1" dirty="0" smtClean="0">
                <a:latin typeface="Times New Roman" panose="02020603050405020304" pitchFamily="18" charset="0"/>
                <a:cs typeface="Times New Roman" panose="02020603050405020304" pitchFamily="18" charset="0"/>
              </a:rPr>
              <a:t>Një </a:t>
            </a:r>
            <a:r>
              <a:rPr lang="sq-AL" sz="2000" b="1" dirty="0">
                <a:latin typeface="Times New Roman" panose="02020603050405020304" pitchFamily="18" charset="0"/>
                <a:cs typeface="Times New Roman" panose="02020603050405020304" pitchFamily="18" charset="0"/>
              </a:rPr>
              <a:t>urdhër europian ndalimi mund të lëshohet për:</a:t>
            </a:r>
            <a:endParaRPr lang="en-GB" sz="2000" b="1" dirty="0">
              <a:latin typeface="Times New Roman" panose="02020603050405020304" pitchFamily="18" charset="0"/>
              <a:cs typeface="Times New Roman" panose="02020603050405020304" pitchFamily="18" charset="0"/>
            </a:endParaRPr>
          </a:p>
          <a:p>
            <a:pPr marL="457200" indent="-457200">
              <a:buAutoNum type="alphaLcParenR"/>
            </a:pPr>
            <a:r>
              <a:rPr lang="sq-AL" sz="2000" dirty="0" smtClean="0">
                <a:latin typeface="Times New Roman" panose="02020603050405020304" pitchFamily="18" charset="0"/>
                <a:cs typeface="Times New Roman" panose="02020603050405020304" pitchFamily="18" charset="0"/>
              </a:rPr>
              <a:t>ndjekjen </a:t>
            </a:r>
            <a:r>
              <a:rPr lang="sq-AL" sz="2000" dirty="0">
                <a:latin typeface="Times New Roman" panose="02020603050405020304" pitchFamily="18" charset="0"/>
                <a:cs typeface="Times New Roman" panose="02020603050405020304" pitchFamily="18" charset="0"/>
              </a:rPr>
              <a:t>penale në lidhje me një vepër të dënueshme sipas ligjit të brendshëm me një dënim me burg ose urdhër paraburgimi për një periudhë maksimale prej të paktën 12 muajsh (gjatë fazave të hetimit, gjykimit e deri në dënimin përfundimtar</a:t>
            </a:r>
            <a:r>
              <a:rPr lang="sq-AL" sz="2000" dirty="0" smtClean="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a:p>
            <a:pPr marL="457200" indent="-457200">
              <a:buAutoNum type="alphaLcParenR"/>
            </a:pPr>
            <a:r>
              <a:rPr lang="sq-AL" sz="2000" dirty="0" smtClean="0">
                <a:latin typeface="Times New Roman" panose="02020603050405020304" pitchFamily="18" charset="0"/>
                <a:cs typeface="Times New Roman" panose="02020603050405020304" pitchFamily="18" charset="0"/>
              </a:rPr>
              <a:t>ekzekutimin </a:t>
            </a:r>
            <a:r>
              <a:rPr lang="sq-AL" sz="2000" dirty="0">
                <a:latin typeface="Times New Roman" panose="02020603050405020304" pitchFamily="18" charset="0"/>
                <a:cs typeface="Times New Roman" panose="02020603050405020304" pitchFamily="18" charset="0"/>
              </a:rPr>
              <a:t>e një dënimi prej të paktën katër muajsh;</a:t>
            </a:r>
            <a:endParaRPr lang="en-GB"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497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78408"/>
          </a:xfrm>
        </p:spPr>
        <p:txBody>
          <a:bodyPr>
            <a:normAutofit/>
          </a:bodyPr>
          <a:lstStyle/>
          <a:p>
            <a:pPr algn="ctr"/>
            <a:r>
              <a:rPr lang="en-GB" sz="3200" dirty="0" err="1" smtClean="0">
                <a:latin typeface="Times New Roman" panose="02020603050405020304" pitchFamily="18" charset="0"/>
                <a:cs typeface="Times New Roman" panose="02020603050405020304" pitchFamily="18" charset="0"/>
              </a:rPr>
              <a:t>Autoriteti</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lëshues</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dhe</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përmbajtja</a:t>
            </a:r>
            <a:r>
              <a:rPr lang="en-GB" sz="3200" dirty="0" smtClean="0">
                <a:latin typeface="Times New Roman" panose="02020603050405020304" pitchFamily="18" charset="0"/>
                <a:cs typeface="Times New Roman" panose="02020603050405020304" pitchFamily="18" charset="0"/>
              </a:rPr>
              <a:t> e UEN-</a:t>
            </a:r>
            <a:r>
              <a:rPr lang="en-GB" sz="3200" dirty="0" err="1" smtClean="0">
                <a:latin typeface="Times New Roman" panose="02020603050405020304" pitchFamily="18" charset="0"/>
                <a:cs typeface="Times New Roman" panose="02020603050405020304" pitchFamily="18" charset="0"/>
              </a:rPr>
              <a:t>së</a:t>
            </a:r>
            <a:endParaRPr lang="en-GB"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9269" y="1349829"/>
            <a:ext cx="10674531" cy="5364480"/>
          </a:xfrm>
        </p:spPr>
        <p:txBody>
          <a:bodyPr>
            <a:normAutofit lnSpcReduction="10000"/>
          </a:bodyPr>
          <a:lstStyle/>
          <a:p>
            <a:pPr marL="0" indent="0">
              <a:buNone/>
            </a:pPr>
            <a:r>
              <a:rPr lang="en-GB" dirty="0" smtClean="0">
                <a:latin typeface="Times New Roman" panose="02020603050405020304" pitchFamily="18" charset="0"/>
                <a:cs typeface="Times New Roman" panose="02020603050405020304" pitchFamily="18" charset="0"/>
              </a:rPr>
              <a:t>UEN </a:t>
            </a:r>
            <a:r>
              <a:rPr lang="en-GB" dirty="0" err="1" smtClean="0">
                <a:latin typeface="Times New Roman" panose="02020603050405020304" pitchFamily="18" charset="0"/>
                <a:cs typeface="Times New Roman" panose="02020603050405020304" pitchFamily="18" charset="0"/>
              </a:rPr>
              <a:t>lëshohet</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nga</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një</a:t>
            </a:r>
            <a:r>
              <a:rPr lang="en-GB" dirty="0" smtClean="0">
                <a:latin typeface="Times New Roman" panose="02020603050405020304" pitchFamily="18" charset="0"/>
                <a:cs typeface="Times New Roman" panose="02020603050405020304" pitchFamily="18" charset="0"/>
              </a:rPr>
              <a:t> </a:t>
            </a:r>
            <a:r>
              <a:rPr lang="sq-AL" dirty="0" smtClean="0">
                <a:latin typeface="Times New Roman" panose="02020603050405020304" pitchFamily="18" charset="0"/>
                <a:cs typeface="Times New Roman" panose="02020603050405020304" pitchFamily="18" charset="0"/>
              </a:rPr>
              <a:t>“autoritet </a:t>
            </a:r>
            <a:r>
              <a:rPr lang="sq-AL" dirty="0">
                <a:latin typeface="Times New Roman" panose="02020603050405020304" pitchFamily="18" charset="0"/>
                <a:cs typeface="Times New Roman" panose="02020603050405020304" pitchFamily="18" charset="0"/>
              </a:rPr>
              <a:t>gjyqësor</a:t>
            </a:r>
            <a:r>
              <a:rPr lang="sq-AL" dirty="0" smtClean="0">
                <a:latin typeface="Times New Roman" panose="02020603050405020304" pitchFamily="18" charset="0"/>
                <a:cs typeface="Times New Roman" panose="02020603050405020304" pitchFamily="18" charset="0"/>
              </a:rPr>
              <a:t>”. </a:t>
            </a:r>
            <a:endParaRPr lang="en-GB"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GB" dirty="0" smtClean="0">
                <a:latin typeface="Times New Roman" panose="02020603050405020304" pitchFamily="18" charset="0"/>
                <a:cs typeface="Times New Roman" panose="02020603050405020304" pitchFamily="18" charset="0"/>
              </a:rPr>
              <a:t> </a:t>
            </a:r>
            <a:r>
              <a:rPr lang="sq-AL" dirty="0" smtClean="0">
                <a:latin typeface="Times New Roman" panose="02020603050405020304" pitchFamily="18" charset="0"/>
                <a:cs typeface="Times New Roman" panose="02020603050405020304" pitchFamily="18" charset="0"/>
              </a:rPr>
              <a:t>“</a:t>
            </a:r>
            <a:r>
              <a:rPr lang="en-GB" b="1" dirty="0" smtClean="0">
                <a:latin typeface="Times New Roman" panose="02020603050405020304" pitchFamily="18" charset="0"/>
                <a:cs typeface="Times New Roman" panose="02020603050405020304" pitchFamily="18" charset="0"/>
              </a:rPr>
              <a:t>A</a:t>
            </a:r>
            <a:r>
              <a:rPr lang="sq-AL" b="1" dirty="0" smtClean="0">
                <a:latin typeface="Times New Roman" panose="02020603050405020304" pitchFamily="18" charset="0"/>
                <a:cs typeface="Times New Roman" panose="02020603050405020304" pitchFamily="18" charset="0"/>
              </a:rPr>
              <a:t>utoritet </a:t>
            </a:r>
            <a:r>
              <a:rPr lang="sq-AL" b="1" dirty="0">
                <a:latin typeface="Times New Roman" panose="02020603050405020304" pitchFamily="18" charset="0"/>
                <a:cs typeface="Times New Roman" panose="02020603050405020304" pitchFamily="18" charset="0"/>
              </a:rPr>
              <a:t>gjyqësor</a:t>
            </a:r>
            <a:r>
              <a:rPr lang="sq-AL" dirty="0">
                <a:latin typeface="Times New Roman" panose="02020603050405020304" pitchFamily="18" charset="0"/>
                <a:cs typeface="Times New Roman" panose="02020603050405020304" pitchFamily="18" charset="0"/>
              </a:rPr>
              <a:t>", sipas </a:t>
            </a:r>
            <a:r>
              <a:rPr lang="en-GB" dirty="0" smtClean="0">
                <a:latin typeface="Times New Roman" panose="02020603050405020304" pitchFamily="18" charset="0"/>
                <a:cs typeface="Times New Roman" panose="02020603050405020304" pitchFamily="18" charset="0"/>
              </a:rPr>
              <a:t>GJED-</a:t>
            </a:r>
            <a:r>
              <a:rPr lang="en-GB" dirty="0" err="1" smtClean="0">
                <a:latin typeface="Times New Roman" panose="02020603050405020304" pitchFamily="18" charset="0"/>
                <a:cs typeface="Times New Roman" panose="02020603050405020304" pitchFamily="18" charset="0"/>
              </a:rPr>
              <a:t>së</a:t>
            </a:r>
            <a:r>
              <a:rPr lang="sq-AL"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përfshin</a:t>
            </a:r>
            <a:r>
              <a:rPr lang="en-GB" dirty="0" smtClean="0">
                <a:latin typeface="Times New Roman" panose="02020603050405020304" pitchFamily="18" charset="0"/>
                <a:cs typeface="Times New Roman" panose="02020603050405020304" pitchFamily="18" charset="0"/>
              </a:rPr>
              <a:t>: </a:t>
            </a:r>
          </a:p>
          <a:p>
            <a:pPr marL="0" indent="0">
              <a:lnSpc>
                <a:spcPct val="100000"/>
              </a:lnSpc>
              <a:buNone/>
            </a:pPr>
            <a:r>
              <a:rPr lang="en-GB" dirty="0" smtClean="0">
                <a:latin typeface="Times New Roman" panose="02020603050405020304" pitchFamily="18" charset="0"/>
                <a:cs typeface="Times New Roman" panose="02020603050405020304" pitchFamily="18" charset="0"/>
              </a:rPr>
              <a:t>1- </a:t>
            </a:r>
            <a:r>
              <a:rPr lang="en-GB" dirty="0" err="1" smtClean="0">
                <a:latin typeface="Times New Roman" panose="02020603050405020304" pitchFamily="18" charset="0"/>
                <a:cs typeface="Times New Roman" panose="02020603050405020304" pitchFamily="18" charset="0"/>
              </a:rPr>
              <a:t>gjykatat</a:t>
            </a:r>
            <a:r>
              <a:rPr lang="en-GB" dirty="0" smtClean="0">
                <a:latin typeface="Times New Roman" panose="02020603050405020304" pitchFamily="18" charset="0"/>
                <a:cs typeface="Times New Roman" panose="02020603050405020304" pitchFamily="18" charset="0"/>
              </a:rPr>
              <a:t> </a:t>
            </a:r>
            <a:r>
              <a:rPr lang="sq-AL" dirty="0" smtClean="0">
                <a:latin typeface="Times New Roman" panose="02020603050405020304" pitchFamily="18" charset="0"/>
                <a:cs typeface="Times New Roman" panose="02020603050405020304" pitchFamily="18" charset="0"/>
              </a:rPr>
              <a:t>e </a:t>
            </a:r>
            <a:r>
              <a:rPr lang="sq-AL" dirty="0">
                <a:latin typeface="Times New Roman" panose="02020603050405020304" pitchFamily="18" charset="0"/>
                <a:cs typeface="Times New Roman" panose="02020603050405020304" pitchFamily="18" charset="0"/>
              </a:rPr>
              <a:t>një Shteti Anëtar, </a:t>
            </a:r>
            <a:endParaRPr lang="en-GB" dirty="0">
              <a:latin typeface="Times New Roman" panose="02020603050405020304" pitchFamily="18" charset="0"/>
              <a:cs typeface="Times New Roman" panose="02020603050405020304" pitchFamily="18" charset="0"/>
            </a:endParaRPr>
          </a:p>
          <a:p>
            <a:pPr marL="0" indent="0">
              <a:lnSpc>
                <a:spcPct val="100000"/>
              </a:lnSpc>
              <a:buNone/>
            </a:pPr>
            <a:r>
              <a:rPr lang="en-GB" dirty="0" smtClean="0">
                <a:latin typeface="Times New Roman" panose="02020603050405020304" pitchFamily="18" charset="0"/>
                <a:cs typeface="Times New Roman" panose="02020603050405020304" pitchFamily="18" charset="0"/>
              </a:rPr>
              <a:t>2- </a:t>
            </a:r>
            <a:r>
              <a:rPr lang="sq-AL" dirty="0" smtClean="0">
                <a:latin typeface="Times New Roman" panose="02020603050405020304" pitchFamily="18" charset="0"/>
                <a:cs typeface="Times New Roman" panose="02020603050405020304" pitchFamily="18" charset="0"/>
              </a:rPr>
              <a:t>autoritetet </a:t>
            </a:r>
            <a:r>
              <a:rPr lang="sq-AL" dirty="0">
                <a:latin typeface="Times New Roman" panose="02020603050405020304" pitchFamily="18" charset="0"/>
                <a:cs typeface="Times New Roman" panose="02020603050405020304" pitchFamily="18" charset="0"/>
              </a:rPr>
              <a:t>që marrin pjesë në dhënien e drejtësisë në sistemin ligjor të </a:t>
            </a:r>
            <a:r>
              <a:rPr lang="sq-AL" dirty="0" smtClean="0">
                <a:latin typeface="Times New Roman" panose="02020603050405020304" pitchFamily="18" charset="0"/>
                <a:cs typeface="Times New Roman" panose="02020603050405020304" pitchFamily="18" charset="0"/>
              </a:rPr>
              <a:t>përfshirë</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a:t>
            </a:r>
            <a:r>
              <a:rPr lang="en-GB" dirty="0" err="1" smtClean="0">
                <a:latin typeface="Times New Roman" panose="02020603050405020304" pitchFamily="18" charset="0"/>
                <a:cs typeface="Times New Roman" panose="02020603050405020304" pitchFamily="18" charset="0"/>
              </a:rPr>
              <a:t>si</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prokuroria</a:t>
            </a:r>
            <a:r>
              <a:rPr lang="en-GB" dirty="0" smtClean="0">
                <a:latin typeface="Times New Roman" panose="02020603050405020304" pitchFamily="18" charset="0"/>
                <a:cs typeface="Times New Roman" panose="02020603050405020304" pitchFamily="18" charset="0"/>
              </a:rPr>
              <a:t>).</a:t>
            </a:r>
            <a:r>
              <a:rPr lang="sq-AL" dirty="0" smtClean="0">
                <a:latin typeface="Times New Roman" panose="02020603050405020304" pitchFamily="18" charset="0"/>
                <a:cs typeface="Times New Roman" panose="02020603050405020304" pitchFamily="18" charset="0"/>
              </a:rPr>
              <a:t> </a:t>
            </a:r>
            <a:endParaRPr lang="en-GB"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GB" b="1" dirty="0" smtClean="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Përjashtohen</a:t>
            </a:r>
            <a:r>
              <a:rPr lang="en-GB" b="1" dirty="0" smtClean="0">
                <a:latin typeface="Times New Roman" panose="02020603050405020304" pitchFamily="18" charset="0"/>
                <a:cs typeface="Times New Roman" panose="02020603050405020304" pitchFamily="18" charset="0"/>
              </a:rPr>
              <a:t>: </a:t>
            </a:r>
          </a:p>
          <a:p>
            <a:pPr marL="0" indent="0">
              <a:buNone/>
            </a:pPr>
            <a:r>
              <a:rPr lang="en-GB" dirty="0" smtClean="0">
                <a:latin typeface="Times New Roman" panose="02020603050405020304" pitchFamily="18" charset="0"/>
                <a:cs typeface="Times New Roman" panose="02020603050405020304" pitchFamily="18" charset="0"/>
              </a:rPr>
              <a:t>1- </a:t>
            </a:r>
            <a:r>
              <a:rPr lang="sq-AL" dirty="0" smtClean="0">
                <a:latin typeface="Times New Roman" panose="02020603050405020304" pitchFamily="18" charset="0"/>
                <a:cs typeface="Times New Roman" panose="02020603050405020304" pitchFamily="18" charset="0"/>
              </a:rPr>
              <a:t>shërbimi </a:t>
            </a:r>
            <a:r>
              <a:rPr lang="sq-AL" dirty="0">
                <a:latin typeface="Times New Roman" panose="02020603050405020304" pitchFamily="18" charset="0"/>
                <a:cs typeface="Times New Roman" panose="02020603050405020304" pitchFamily="18" charset="0"/>
              </a:rPr>
              <a:t>policor </a:t>
            </a:r>
            <a:endParaRPr lang="en-GB" dirty="0" smtClean="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2- </a:t>
            </a:r>
            <a:r>
              <a:rPr lang="sq-AL" dirty="0" smtClean="0">
                <a:latin typeface="Times New Roman" panose="02020603050405020304" pitchFamily="18" charset="0"/>
                <a:cs typeface="Times New Roman" panose="02020603050405020304" pitchFamily="18" charset="0"/>
              </a:rPr>
              <a:t>organ</a:t>
            </a:r>
            <a:r>
              <a:rPr lang="en-GB" dirty="0" smtClean="0">
                <a:latin typeface="Times New Roman" panose="02020603050405020304" pitchFamily="18" charset="0"/>
                <a:cs typeface="Times New Roman" panose="02020603050405020304" pitchFamily="18" charset="0"/>
              </a:rPr>
              <a:t>e</a:t>
            </a:r>
            <a:r>
              <a:rPr lang="sq-AL" dirty="0" smtClean="0">
                <a:latin typeface="Times New Roman" panose="02020603050405020304" pitchFamily="18" charset="0"/>
                <a:cs typeface="Times New Roman" panose="02020603050405020304" pitchFamily="18" charset="0"/>
              </a:rPr>
              <a:t> </a:t>
            </a:r>
            <a:r>
              <a:rPr lang="sq-AL" dirty="0">
                <a:latin typeface="Times New Roman" panose="02020603050405020304" pitchFamily="18" charset="0"/>
                <a:cs typeface="Times New Roman" panose="02020603050405020304" pitchFamily="18" charset="0"/>
              </a:rPr>
              <a:t>të ekzekutivit të një shteti anëtar, siç janë </a:t>
            </a:r>
            <a:r>
              <a:rPr lang="sq-AL" dirty="0" smtClean="0">
                <a:latin typeface="Times New Roman" panose="02020603050405020304" pitchFamily="18" charset="0"/>
                <a:cs typeface="Times New Roman" panose="02020603050405020304" pitchFamily="18" charset="0"/>
              </a:rPr>
              <a:t>ministritë</a:t>
            </a:r>
            <a:r>
              <a:rPr lang="sq-AL"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n-GB" b="1" dirty="0" err="1" smtClean="0">
                <a:latin typeface="Times New Roman" panose="02020603050405020304" pitchFamily="18" charset="0"/>
                <a:cs typeface="Times New Roman" panose="02020603050405020304" pitchFamily="18" charset="0"/>
              </a:rPr>
              <a:t>Përmbajtja</a:t>
            </a:r>
            <a:r>
              <a:rPr lang="en-GB" b="1" dirty="0" smtClean="0">
                <a:latin typeface="Times New Roman" panose="02020603050405020304" pitchFamily="18" charset="0"/>
                <a:cs typeface="Times New Roman" panose="02020603050405020304" pitchFamily="18" charset="0"/>
              </a:rPr>
              <a:t> </a:t>
            </a:r>
            <a:r>
              <a:rPr lang="sq-AL" b="1" dirty="0" smtClean="0">
                <a:latin typeface="Times New Roman" panose="02020603050405020304" pitchFamily="18" charset="0"/>
                <a:cs typeface="Times New Roman" panose="02020603050405020304" pitchFamily="18" charset="0"/>
              </a:rPr>
              <a:t>e UEN-së</a:t>
            </a:r>
            <a:r>
              <a:rPr lang="en-GB" b="1" dirty="0" smtClean="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kërkon</a:t>
            </a:r>
            <a:r>
              <a:rPr lang="en-GB" b="1" dirty="0" smtClean="0">
                <a:latin typeface="Times New Roman" panose="02020603050405020304" pitchFamily="18" charset="0"/>
                <a:cs typeface="Times New Roman" panose="02020603050405020304" pitchFamily="18" charset="0"/>
              </a:rPr>
              <a:t>: </a:t>
            </a:r>
          </a:p>
          <a:p>
            <a:pPr marL="0" indent="0">
              <a:buNone/>
            </a:pPr>
            <a:r>
              <a:rPr lang="en-GB" dirty="0" smtClean="0">
                <a:latin typeface="Times New Roman" panose="02020603050405020304" pitchFamily="18" charset="0"/>
                <a:cs typeface="Times New Roman" panose="02020603050405020304" pitchFamily="18" charset="0"/>
              </a:rPr>
              <a:t>1-  </a:t>
            </a:r>
            <a:r>
              <a:rPr lang="sq-AL" dirty="0" smtClean="0">
                <a:latin typeface="Times New Roman" panose="02020603050405020304" pitchFamily="18" charset="0"/>
                <a:cs typeface="Times New Roman" panose="02020603050405020304" pitchFamily="18" charset="0"/>
              </a:rPr>
              <a:t>prova </a:t>
            </a:r>
            <a:r>
              <a:rPr lang="sq-AL" dirty="0">
                <a:latin typeface="Times New Roman" panose="02020603050405020304" pitchFamily="18" charset="0"/>
                <a:cs typeface="Times New Roman" panose="02020603050405020304" pitchFamily="18" charset="0"/>
              </a:rPr>
              <a:t>të një vendimi gjyqësor të </a:t>
            </a:r>
            <a:r>
              <a:rPr lang="sq-AL" dirty="0" smtClean="0">
                <a:latin typeface="Times New Roman" panose="02020603050405020304" pitchFamily="18" charset="0"/>
                <a:cs typeface="Times New Roman" panose="02020603050405020304" pitchFamily="18" charset="0"/>
              </a:rPr>
              <a:t>detyrueshëm</a:t>
            </a:r>
            <a:r>
              <a:rPr lang="en-GB" dirty="0" smtClean="0">
                <a:latin typeface="Times New Roman" panose="02020603050405020304" pitchFamily="18" charset="0"/>
                <a:cs typeface="Times New Roman" panose="02020603050405020304" pitchFamily="18" charset="0"/>
              </a:rPr>
              <a:t>, </a:t>
            </a:r>
            <a:r>
              <a:rPr lang="sq-AL" dirty="0" smtClean="0">
                <a:latin typeface="Times New Roman" panose="02020603050405020304" pitchFamily="18" charset="0"/>
                <a:cs typeface="Times New Roman" panose="02020603050405020304" pitchFamily="18" charset="0"/>
              </a:rPr>
              <a:t>i </a:t>
            </a:r>
            <a:r>
              <a:rPr lang="sq-AL" dirty="0">
                <a:latin typeface="Times New Roman" panose="02020603050405020304" pitchFamily="18" charset="0"/>
                <a:cs typeface="Times New Roman" panose="02020603050405020304" pitchFamily="18" charset="0"/>
              </a:rPr>
              <a:t>ndryshëm nga vetë </a:t>
            </a:r>
            <a:r>
              <a:rPr lang="en-GB" dirty="0" smtClean="0">
                <a:latin typeface="Times New Roman" panose="02020603050405020304" pitchFamily="18" charset="0"/>
                <a:cs typeface="Times New Roman" panose="02020603050405020304" pitchFamily="18" charset="0"/>
              </a:rPr>
              <a:t>UEN</a:t>
            </a:r>
            <a:r>
              <a:rPr lang="sq-AL"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2- </a:t>
            </a:r>
            <a:r>
              <a:rPr lang="sq-AL" dirty="0" smtClean="0">
                <a:latin typeface="Times New Roman" panose="02020603050405020304" pitchFamily="18" charset="0"/>
                <a:cs typeface="Times New Roman" panose="02020603050405020304" pitchFamily="18" charset="0"/>
              </a:rPr>
              <a:t>natyrën </a:t>
            </a:r>
            <a:r>
              <a:rPr lang="sq-AL" dirty="0">
                <a:latin typeface="Times New Roman" panose="02020603050405020304" pitchFamily="18" charset="0"/>
                <a:cs typeface="Times New Roman" panose="02020603050405020304" pitchFamily="18" charset="0"/>
              </a:rPr>
              <a:t>dhe kualifikimin ligjor të veprës </a:t>
            </a:r>
            <a:r>
              <a:rPr lang="sq-AL" dirty="0" smtClean="0">
                <a:latin typeface="Times New Roman" panose="02020603050405020304" pitchFamily="18" charset="0"/>
                <a:cs typeface="Times New Roman" panose="02020603050405020304" pitchFamily="18" charset="0"/>
              </a:rPr>
              <a:t>penale;</a:t>
            </a:r>
            <a:endParaRPr lang="en-GB" dirty="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3- </a:t>
            </a:r>
            <a:r>
              <a:rPr lang="sq-AL" dirty="0" smtClean="0">
                <a:latin typeface="Times New Roman" panose="02020603050405020304" pitchFamily="18" charset="0"/>
                <a:cs typeface="Times New Roman" panose="02020603050405020304" pitchFamily="18" charset="0"/>
              </a:rPr>
              <a:t>një </a:t>
            </a:r>
            <a:r>
              <a:rPr lang="sq-AL" dirty="0">
                <a:latin typeface="Times New Roman" panose="02020603050405020304" pitchFamily="18" charset="0"/>
                <a:cs typeface="Times New Roman" panose="02020603050405020304" pitchFamily="18" charset="0"/>
              </a:rPr>
              <a:t>përshkrim të rrethanave në të cilat është kryer vepra, duke përfshirë kohën, vendin dhe shkallën e pjesëmarrjes në vepër të personit të kërkuar dhe dënimin e dhënë</a:t>
            </a:r>
            <a:r>
              <a:rPr lang="sq-AL"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6420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77814"/>
          </a:xfrm>
        </p:spPr>
        <p:txBody>
          <a:bodyPr>
            <a:normAutofit fontScale="90000"/>
          </a:bodyPr>
          <a:lstStyle/>
          <a:p>
            <a:pPr algn="ctr"/>
            <a:r>
              <a:rPr lang="en-GB" sz="3600" dirty="0" err="1" smtClean="0">
                <a:latin typeface="Times New Roman" panose="02020603050405020304" pitchFamily="18" charset="0"/>
                <a:cs typeface="Times New Roman" panose="02020603050405020304" pitchFamily="18" charset="0"/>
              </a:rPr>
              <a:t>Lëshimi</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i</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një</a:t>
            </a:r>
            <a:r>
              <a:rPr lang="en-GB" sz="3600" dirty="0" smtClean="0">
                <a:latin typeface="Times New Roman" panose="02020603050405020304" pitchFamily="18" charset="0"/>
                <a:cs typeface="Times New Roman" panose="02020603050405020304" pitchFamily="18" charset="0"/>
              </a:rPr>
              <a:t> UEN</a:t>
            </a:r>
            <a:endParaRPr lang="en-GB" sz="3600"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66831" y="1137647"/>
            <a:ext cx="8264434" cy="5167357"/>
          </a:xfrm>
          <a:prstGeom prst="rect">
            <a:avLst/>
          </a:prstGeom>
          <a:noFill/>
          <a:ln>
            <a:noFill/>
          </a:ln>
        </p:spPr>
      </p:pic>
    </p:spTree>
    <p:extLst>
      <p:ext uri="{BB962C8B-B14F-4D97-AF65-F5344CB8AC3E}">
        <p14:creationId xmlns:p14="http://schemas.microsoft.com/office/powerpoint/2010/main" val="859419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69402"/>
          </a:xfrm>
        </p:spPr>
        <p:txBody>
          <a:bodyPr>
            <a:normAutofit/>
          </a:bodyPr>
          <a:lstStyle/>
          <a:p>
            <a:pPr algn="ctr"/>
            <a:r>
              <a:rPr lang="en-GB" sz="3600" dirty="0" err="1" smtClean="0">
                <a:latin typeface="Times New Roman" panose="02020603050405020304" pitchFamily="18" charset="0"/>
                <a:cs typeface="Times New Roman" panose="02020603050405020304" pitchFamily="18" charset="0"/>
              </a:rPr>
              <a:t>Ekzekutimi</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i</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një</a:t>
            </a:r>
            <a:r>
              <a:rPr lang="en-GB" sz="3600" dirty="0" smtClean="0">
                <a:latin typeface="Times New Roman" panose="02020603050405020304" pitchFamily="18" charset="0"/>
                <a:cs typeface="Times New Roman" panose="02020603050405020304" pitchFamily="18" charset="0"/>
              </a:rPr>
              <a:t> UEN</a:t>
            </a:r>
            <a:endParaRPr lang="en-GB" sz="3600"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976845" y="1314994"/>
            <a:ext cx="8525691" cy="5138057"/>
          </a:xfrm>
          <a:prstGeom prst="rect">
            <a:avLst/>
          </a:prstGeom>
          <a:noFill/>
          <a:ln>
            <a:noFill/>
          </a:ln>
        </p:spPr>
      </p:pic>
    </p:spTree>
    <p:extLst>
      <p:ext uri="{BB962C8B-B14F-4D97-AF65-F5344CB8AC3E}">
        <p14:creationId xmlns:p14="http://schemas.microsoft.com/office/powerpoint/2010/main" val="1168351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60991"/>
          </a:xfrm>
        </p:spPr>
        <p:txBody>
          <a:bodyPr>
            <a:normAutofit/>
          </a:bodyPr>
          <a:lstStyle/>
          <a:p>
            <a:pPr algn="ctr"/>
            <a:r>
              <a:rPr lang="en-GB" sz="3200" b="1" dirty="0" err="1" smtClean="0">
                <a:latin typeface="Times New Roman" panose="02020603050405020304" pitchFamily="18" charset="0"/>
                <a:cs typeface="Times New Roman" panose="02020603050405020304" pitchFamily="18" charset="0"/>
              </a:rPr>
              <a:t>Shkaqet</a:t>
            </a:r>
            <a:r>
              <a:rPr lang="en-GB" sz="3200" b="1" dirty="0" smtClean="0">
                <a:latin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cs typeface="Times New Roman" panose="02020603050405020304" pitchFamily="18" charset="0"/>
              </a:rPr>
              <a:t>për</a:t>
            </a:r>
            <a:r>
              <a:rPr lang="en-GB" sz="3200" b="1" dirty="0" smtClean="0">
                <a:latin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cs typeface="Times New Roman" panose="02020603050405020304" pitchFamily="18" charset="0"/>
              </a:rPr>
              <a:t>mosekzekutim</a:t>
            </a:r>
            <a:r>
              <a:rPr lang="en-GB" sz="3200" b="1" dirty="0" smtClean="0">
                <a:latin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cs typeface="Times New Roman" panose="02020603050405020304" pitchFamily="18" charset="0"/>
              </a:rPr>
              <a:t>të</a:t>
            </a:r>
            <a:r>
              <a:rPr lang="en-GB" sz="3200" b="1" dirty="0" smtClean="0">
                <a:latin typeface="Times New Roman" panose="02020603050405020304" pitchFamily="18" charset="0"/>
                <a:cs typeface="Times New Roman" panose="02020603050405020304" pitchFamily="18" charset="0"/>
              </a:rPr>
              <a:t> UEN-</a:t>
            </a:r>
            <a:r>
              <a:rPr lang="en-GB" sz="3200" b="1" dirty="0" err="1" smtClean="0">
                <a:latin typeface="Times New Roman" panose="02020603050405020304" pitchFamily="18" charset="0"/>
                <a:cs typeface="Times New Roman" panose="02020603050405020304" pitchFamily="18" charset="0"/>
              </a:rPr>
              <a:t>së</a:t>
            </a:r>
            <a:endParaRPr lang="en-GB" sz="3200"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5475519"/>
              </p:ext>
            </p:extLst>
          </p:nvPr>
        </p:nvGraphicFramePr>
        <p:xfrm>
          <a:off x="1069975" y="1356667"/>
          <a:ext cx="10058401" cy="5157345"/>
        </p:xfrm>
        <a:graphic>
          <a:graphicData uri="http://schemas.openxmlformats.org/drawingml/2006/table">
            <a:tbl>
              <a:tblPr firstRow="1" bandRow="1">
                <a:tableStyleId>{3B4B98B0-60AC-42C2-AFA5-B58CD77FA1E5}</a:tableStyleId>
              </a:tblPr>
              <a:tblGrid>
                <a:gridCol w="3038344">
                  <a:extLst>
                    <a:ext uri="{9D8B030D-6E8A-4147-A177-3AD203B41FA5}">
                      <a16:colId xmlns:a16="http://schemas.microsoft.com/office/drawing/2014/main" val="799359988"/>
                    </a:ext>
                  </a:extLst>
                </a:gridCol>
                <a:gridCol w="7020057">
                  <a:extLst>
                    <a:ext uri="{9D8B030D-6E8A-4147-A177-3AD203B41FA5}">
                      <a16:colId xmlns:a16="http://schemas.microsoft.com/office/drawing/2014/main" val="323074426"/>
                    </a:ext>
                  </a:extLst>
                </a:gridCol>
              </a:tblGrid>
              <a:tr h="407795">
                <a:tc>
                  <a:txBody>
                    <a:bodyPr/>
                    <a:lstStyle/>
                    <a:p>
                      <a:r>
                        <a:rPr lang="en-GB" dirty="0" err="1" smtClean="0"/>
                        <a:t>Shkaqet</a:t>
                      </a:r>
                      <a:r>
                        <a:rPr lang="en-GB" dirty="0" smtClean="0"/>
                        <a:t> e </a:t>
                      </a:r>
                      <a:r>
                        <a:rPr lang="en-GB" dirty="0" err="1" smtClean="0"/>
                        <a:t>detyrueshme</a:t>
                      </a:r>
                      <a:endParaRPr lang="en-GB" dirty="0"/>
                    </a:p>
                  </a:txBody>
                  <a:tcPr marL="87465" marR="87465">
                    <a:solidFill>
                      <a:schemeClr val="accent2">
                        <a:lumMod val="20000"/>
                        <a:lumOff val="80000"/>
                      </a:schemeClr>
                    </a:solidFill>
                  </a:tcPr>
                </a:tc>
                <a:tc>
                  <a:txBody>
                    <a:bodyPr/>
                    <a:lstStyle/>
                    <a:p>
                      <a:r>
                        <a:rPr lang="en-GB" dirty="0" err="1" smtClean="0"/>
                        <a:t>Shkaqet</a:t>
                      </a:r>
                      <a:r>
                        <a:rPr lang="en-GB" dirty="0" smtClean="0"/>
                        <a:t> </a:t>
                      </a:r>
                      <a:r>
                        <a:rPr lang="en-GB" dirty="0" err="1" smtClean="0"/>
                        <a:t>fakultative</a:t>
                      </a:r>
                      <a:endParaRPr lang="en-GB" dirty="0"/>
                    </a:p>
                  </a:txBody>
                  <a:tcPr marL="87465" marR="87465">
                    <a:solidFill>
                      <a:schemeClr val="accent2">
                        <a:lumMod val="20000"/>
                        <a:lumOff val="80000"/>
                      </a:schemeClr>
                    </a:solidFill>
                  </a:tcPr>
                </a:tc>
                <a:extLst>
                  <a:ext uri="{0D108BD9-81ED-4DB2-BD59-A6C34878D82A}">
                    <a16:rowId xmlns:a16="http://schemas.microsoft.com/office/drawing/2014/main" val="2900163185"/>
                  </a:ext>
                </a:extLst>
              </a:tr>
              <a:tr h="713640">
                <a:tc>
                  <a:txBody>
                    <a:bodyPr/>
                    <a:lstStyle/>
                    <a:p>
                      <a:r>
                        <a:rPr lang="en-GB" b="0" i="1" dirty="0" smtClean="0"/>
                        <a:t>1- </a:t>
                      </a:r>
                      <a:r>
                        <a:rPr lang="en-GB" b="0" i="1" dirty="0" err="1" smtClean="0"/>
                        <a:t>Amnistia</a:t>
                      </a:r>
                      <a:endParaRPr lang="en-GB" b="0" i="1" dirty="0"/>
                    </a:p>
                  </a:txBody>
                  <a:tcPr marL="87465" marR="87465">
                    <a:solidFill>
                      <a:schemeClr val="accent2">
                        <a:lumMod val="20000"/>
                        <a:lumOff val="80000"/>
                      </a:schemeClr>
                    </a:solidFill>
                  </a:tcPr>
                </a:tc>
                <a:tc>
                  <a:txBody>
                    <a:bodyPr/>
                    <a:lstStyle/>
                    <a:p>
                      <a:pPr marL="0" algn="l" defTabSz="914400" rtl="0" eaLnBrk="1" latinLnBrk="0" hangingPunct="1"/>
                      <a:r>
                        <a:rPr lang="en-GB" sz="1800" b="0" i="1" kern="1200" dirty="0" smtClean="0">
                          <a:solidFill>
                            <a:schemeClr val="tx1"/>
                          </a:solidFill>
                          <a:latin typeface="+mn-lt"/>
                          <a:ea typeface="+mn-ea"/>
                          <a:cs typeface="+mn-cs"/>
                        </a:rPr>
                        <a:t>1- </a:t>
                      </a:r>
                      <a:r>
                        <a:rPr lang="sq-AL" sz="1800" b="0" i="1" kern="1200" dirty="0" smtClean="0">
                          <a:solidFill>
                            <a:schemeClr val="tx1"/>
                          </a:solidFill>
                          <a:latin typeface="+mn-lt"/>
                          <a:ea typeface="+mn-ea"/>
                          <a:cs typeface="+mn-cs"/>
                        </a:rPr>
                        <a:t>Mungesa e kriminalitetit të dyfishtë </a:t>
                      </a:r>
                      <a:r>
                        <a:rPr lang="en-GB" sz="1800" b="0" i="1" kern="1200" dirty="0" smtClean="0">
                          <a:solidFill>
                            <a:schemeClr val="tx1"/>
                          </a:solidFill>
                          <a:latin typeface="+mn-lt"/>
                          <a:ea typeface="+mn-ea"/>
                          <a:cs typeface="+mn-cs"/>
                        </a:rPr>
                        <a:t> (</a:t>
                      </a:r>
                      <a:r>
                        <a:rPr lang="en-GB" sz="1800" b="0" i="1" kern="1200" dirty="0" err="1" smtClean="0">
                          <a:solidFill>
                            <a:schemeClr val="tx1"/>
                          </a:solidFill>
                          <a:latin typeface="+mn-lt"/>
                          <a:ea typeface="+mn-ea"/>
                          <a:cs typeface="+mn-cs"/>
                        </a:rPr>
                        <a:t>për</a:t>
                      </a:r>
                      <a:r>
                        <a:rPr lang="en-GB" sz="1800" b="0" i="1" kern="1200" dirty="0" smtClean="0">
                          <a:solidFill>
                            <a:schemeClr val="tx1"/>
                          </a:solidFill>
                          <a:latin typeface="+mn-lt"/>
                          <a:ea typeface="+mn-ea"/>
                          <a:cs typeface="+mn-cs"/>
                        </a:rPr>
                        <a:t> </a:t>
                      </a:r>
                      <a:r>
                        <a:rPr lang="en-GB" sz="1800" b="0" i="1" kern="1200" dirty="0" err="1" smtClean="0">
                          <a:solidFill>
                            <a:schemeClr val="tx1"/>
                          </a:solidFill>
                          <a:latin typeface="+mn-lt"/>
                          <a:ea typeface="+mn-ea"/>
                          <a:cs typeface="+mn-cs"/>
                        </a:rPr>
                        <a:t>veprat</a:t>
                      </a:r>
                      <a:r>
                        <a:rPr lang="en-GB" sz="1800" b="0" i="1" kern="1200" dirty="0" smtClean="0">
                          <a:solidFill>
                            <a:schemeClr val="tx1"/>
                          </a:solidFill>
                          <a:latin typeface="+mn-lt"/>
                          <a:ea typeface="+mn-ea"/>
                          <a:cs typeface="+mn-cs"/>
                        </a:rPr>
                        <a:t> </a:t>
                      </a:r>
                      <a:r>
                        <a:rPr lang="en-GB" sz="1800" b="0" i="1" kern="1200" dirty="0" err="1" smtClean="0">
                          <a:solidFill>
                            <a:schemeClr val="tx1"/>
                          </a:solidFill>
                          <a:latin typeface="+mn-lt"/>
                          <a:ea typeface="+mn-ea"/>
                          <a:cs typeface="+mn-cs"/>
                        </a:rPr>
                        <a:t>jashtë</a:t>
                      </a:r>
                      <a:r>
                        <a:rPr lang="en-GB" sz="1800" b="0" i="1" kern="1200" dirty="0" smtClean="0">
                          <a:solidFill>
                            <a:schemeClr val="tx1"/>
                          </a:solidFill>
                          <a:latin typeface="+mn-lt"/>
                          <a:ea typeface="+mn-ea"/>
                          <a:cs typeface="+mn-cs"/>
                        </a:rPr>
                        <a:t> </a:t>
                      </a:r>
                      <a:r>
                        <a:rPr lang="en-GB" sz="1800" b="0" i="1" kern="1200" dirty="0" err="1" smtClean="0">
                          <a:solidFill>
                            <a:schemeClr val="tx1"/>
                          </a:solidFill>
                          <a:latin typeface="+mn-lt"/>
                          <a:ea typeface="+mn-ea"/>
                          <a:cs typeface="+mn-cs"/>
                        </a:rPr>
                        <a:t>listës</a:t>
                      </a:r>
                      <a:r>
                        <a:rPr lang="en-GB" sz="1800" b="0" i="1" kern="1200" dirty="0" smtClean="0">
                          <a:solidFill>
                            <a:schemeClr val="tx1"/>
                          </a:solidFill>
                          <a:latin typeface="+mn-lt"/>
                          <a:ea typeface="+mn-ea"/>
                          <a:cs typeface="+mn-cs"/>
                        </a:rPr>
                        <a:t> </a:t>
                      </a:r>
                      <a:r>
                        <a:rPr lang="en-GB" sz="1800" b="0" i="1" kern="1200" dirty="0" err="1" smtClean="0">
                          <a:solidFill>
                            <a:schemeClr val="tx1"/>
                          </a:solidFill>
                          <a:latin typeface="+mn-lt"/>
                          <a:ea typeface="+mn-ea"/>
                          <a:cs typeface="+mn-cs"/>
                        </a:rPr>
                        <a:t>prej</a:t>
                      </a:r>
                      <a:r>
                        <a:rPr lang="en-GB" sz="1800" b="0" i="1" kern="1200" dirty="0" smtClean="0">
                          <a:solidFill>
                            <a:schemeClr val="tx1"/>
                          </a:solidFill>
                          <a:latin typeface="+mn-lt"/>
                          <a:ea typeface="+mn-ea"/>
                          <a:cs typeface="+mn-cs"/>
                        </a:rPr>
                        <a:t> 32 </a:t>
                      </a:r>
                      <a:r>
                        <a:rPr lang="en-GB" sz="1800" b="0" i="1" kern="1200" dirty="0" err="1" smtClean="0">
                          <a:solidFill>
                            <a:schemeClr val="tx1"/>
                          </a:solidFill>
                          <a:latin typeface="+mn-lt"/>
                          <a:ea typeface="+mn-ea"/>
                          <a:cs typeface="+mn-cs"/>
                        </a:rPr>
                        <a:t>vp</a:t>
                      </a:r>
                      <a:r>
                        <a:rPr lang="en-GB" sz="1800" b="0" i="1" kern="1200" dirty="0" smtClean="0">
                          <a:solidFill>
                            <a:schemeClr val="tx1"/>
                          </a:solidFill>
                          <a:latin typeface="+mn-lt"/>
                          <a:ea typeface="+mn-ea"/>
                          <a:cs typeface="+mn-cs"/>
                        </a:rPr>
                        <a:t>)</a:t>
                      </a:r>
                      <a:endParaRPr lang="en-GB" sz="1800" b="0" i="1" kern="1200" dirty="0">
                        <a:solidFill>
                          <a:schemeClr val="tx1"/>
                        </a:solidFill>
                        <a:latin typeface="+mn-lt"/>
                        <a:ea typeface="+mn-ea"/>
                        <a:cs typeface="+mn-cs"/>
                      </a:endParaRPr>
                    </a:p>
                  </a:txBody>
                  <a:tcPr marL="87465" marR="87465">
                    <a:solidFill>
                      <a:schemeClr val="accent2">
                        <a:lumMod val="20000"/>
                        <a:lumOff val="80000"/>
                      </a:schemeClr>
                    </a:solidFill>
                  </a:tcPr>
                </a:tc>
                <a:extLst>
                  <a:ext uri="{0D108BD9-81ED-4DB2-BD59-A6C34878D82A}">
                    <a16:rowId xmlns:a16="http://schemas.microsoft.com/office/drawing/2014/main" val="2784435404"/>
                  </a:ext>
                </a:extLst>
              </a:tr>
              <a:tr h="713640">
                <a:tc>
                  <a:txBody>
                    <a:bodyPr/>
                    <a:lstStyle/>
                    <a:p>
                      <a:r>
                        <a:rPr lang="en-GB" b="0" i="1" dirty="0" smtClean="0"/>
                        <a:t>2- Ne </a:t>
                      </a:r>
                      <a:r>
                        <a:rPr lang="en-GB" b="0" i="1" dirty="0" err="1" smtClean="0"/>
                        <a:t>bis</a:t>
                      </a:r>
                      <a:r>
                        <a:rPr lang="en-GB" b="0" i="1" dirty="0" smtClean="0"/>
                        <a:t> in Idem</a:t>
                      </a:r>
                      <a:endParaRPr lang="en-GB" b="0" i="1" dirty="0"/>
                    </a:p>
                  </a:txBody>
                  <a:tcPr marL="87465" marR="87465">
                    <a:solidFill>
                      <a:schemeClr val="accent2">
                        <a:lumMod val="20000"/>
                        <a:lumOff val="80000"/>
                      </a:schemeClr>
                    </a:solidFill>
                  </a:tcPr>
                </a:tc>
                <a:tc>
                  <a:txBody>
                    <a:bodyPr/>
                    <a:lstStyle/>
                    <a:p>
                      <a:r>
                        <a:rPr lang="en-GB" sz="1800" b="0" i="1" kern="1200" dirty="0" smtClean="0">
                          <a:solidFill>
                            <a:schemeClr val="tx1"/>
                          </a:solidFill>
                          <a:effectLst/>
                          <a:latin typeface="+mn-lt"/>
                          <a:ea typeface="+mn-ea"/>
                          <a:cs typeface="+mn-cs"/>
                        </a:rPr>
                        <a:t>2- </a:t>
                      </a:r>
                      <a:r>
                        <a:rPr lang="sq-AL" sz="1800" b="0" i="1" kern="1200" dirty="0" smtClean="0">
                          <a:solidFill>
                            <a:schemeClr val="tx1"/>
                          </a:solidFill>
                          <a:effectLst/>
                          <a:latin typeface="+mn-lt"/>
                          <a:ea typeface="+mn-ea"/>
                          <a:cs typeface="+mn-cs"/>
                        </a:rPr>
                        <a:t>Ekzistenca e një ndjekje penale në shtetin anëtar ekzekutues </a:t>
                      </a:r>
                      <a:endParaRPr lang="en-GB" b="0" i="1" dirty="0"/>
                    </a:p>
                  </a:txBody>
                  <a:tcPr marL="87465" marR="87465">
                    <a:solidFill>
                      <a:schemeClr val="accent2">
                        <a:lumMod val="20000"/>
                        <a:lumOff val="80000"/>
                      </a:schemeClr>
                    </a:solidFill>
                  </a:tcPr>
                </a:tc>
                <a:extLst>
                  <a:ext uri="{0D108BD9-81ED-4DB2-BD59-A6C34878D82A}">
                    <a16:rowId xmlns:a16="http://schemas.microsoft.com/office/drawing/2014/main" val="1427976609"/>
                  </a:ext>
                </a:extLst>
              </a:tr>
              <a:tr h="713640">
                <a:tc>
                  <a:txBody>
                    <a:bodyPr/>
                    <a:lstStyle/>
                    <a:p>
                      <a:r>
                        <a:rPr lang="en-GB" sz="1800" b="0" i="1" kern="1200" dirty="0" smtClean="0">
                          <a:solidFill>
                            <a:schemeClr val="tx1"/>
                          </a:solidFill>
                          <a:effectLst/>
                          <a:latin typeface="+mn-lt"/>
                          <a:ea typeface="+mn-ea"/>
                          <a:cs typeface="+mn-cs"/>
                        </a:rPr>
                        <a:t>3- </a:t>
                      </a:r>
                      <a:r>
                        <a:rPr lang="sq-AL" sz="1800" b="0" i="1" kern="1200" dirty="0" smtClean="0">
                          <a:solidFill>
                            <a:schemeClr val="tx1"/>
                          </a:solidFill>
                          <a:effectLst/>
                          <a:latin typeface="+mn-lt"/>
                          <a:ea typeface="+mn-ea"/>
                          <a:cs typeface="+mn-cs"/>
                        </a:rPr>
                        <a:t>Mosha për përgjegjësi penale </a:t>
                      </a:r>
                      <a:endParaRPr lang="en-GB" b="0" i="1" dirty="0"/>
                    </a:p>
                  </a:txBody>
                  <a:tcPr marL="87465" marR="87465">
                    <a:solidFill>
                      <a:schemeClr val="accent2">
                        <a:lumMod val="20000"/>
                        <a:lumOff val="80000"/>
                      </a:schemeClr>
                    </a:solidFill>
                  </a:tcPr>
                </a:tc>
                <a:tc>
                  <a:txBody>
                    <a:bodyPr/>
                    <a:lstStyle/>
                    <a:p>
                      <a:r>
                        <a:rPr lang="en-GB" sz="1800" b="0" i="1" kern="1200" dirty="0" smtClean="0">
                          <a:solidFill>
                            <a:schemeClr val="tx1"/>
                          </a:solidFill>
                          <a:effectLst/>
                          <a:latin typeface="+mn-lt"/>
                          <a:ea typeface="+mn-ea"/>
                          <a:cs typeface="+mn-cs"/>
                        </a:rPr>
                        <a:t>3- </a:t>
                      </a:r>
                      <a:r>
                        <a:rPr lang="sq-AL" sz="1800" b="0" i="1" kern="1200" dirty="0" smtClean="0">
                          <a:solidFill>
                            <a:schemeClr val="tx1"/>
                          </a:solidFill>
                          <a:effectLst/>
                          <a:latin typeface="+mn-lt"/>
                          <a:ea typeface="+mn-ea"/>
                          <a:cs typeface="+mn-cs"/>
                        </a:rPr>
                        <a:t>Ndjekja penale për të njëjtën vepër është e përjashtuar në shtetin anëtar ekzekutues </a:t>
                      </a:r>
                      <a:endParaRPr lang="en-GB" b="0" i="1" dirty="0"/>
                    </a:p>
                  </a:txBody>
                  <a:tcPr marL="87465" marR="87465">
                    <a:solidFill>
                      <a:schemeClr val="accent2">
                        <a:lumMod val="20000"/>
                        <a:lumOff val="80000"/>
                      </a:schemeClr>
                    </a:solidFill>
                  </a:tcPr>
                </a:tc>
                <a:extLst>
                  <a:ext uri="{0D108BD9-81ED-4DB2-BD59-A6C34878D82A}">
                    <a16:rowId xmlns:a16="http://schemas.microsoft.com/office/drawing/2014/main" val="2891700181"/>
                  </a:ext>
                </a:extLst>
              </a:tr>
              <a:tr h="407795">
                <a:tc>
                  <a:txBody>
                    <a:bodyPr/>
                    <a:lstStyle/>
                    <a:p>
                      <a:endParaRPr lang="en-GB"/>
                    </a:p>
                  </a:txBody>
                  <a:tcPr marL="87465" marR="87465">
                    <a:solidFill>
                      <a:schemeClr val="accent2">
                        <a:lumMod val="20000"/>
                        <a:lumOff val="80000"/>
                      </a:schemeClr>
                    </a:solidFill>
                  </a:tcPr>
                </a:tc>
                <a:tc>
                  <a:txBody>
                    <a:bodyPr/>
                    <a:lstStyle/>
                    <a:p>
                      <a:r>
                        <a:rPr lang="en-GB" sz="1800" b="0" i="1" kern="1200" dirty="0" smtClean="0">
                          <a:solidFill>
                            <a:schemeClr val="tx1"/>
                          </a:solidFill>
                          <a:effectLst/>
                          <a:latin typeface="+mn-lt"/>
                          <a:ea typeface="+mn-ea"/>
                          <a:cs typeface="+mn-cs"/>
                        </a:rPr>
                        <a:t>4- </a:t>
                      </a:r>
                      <a:r>
                        <a:rPr lang="sq-AL" sz="1800" b="0" i="1" kern="1200" dirty="0" smtClean="0">
                          <a:solidFill>
                            <a:schemeClr val="tx1"/>
                          </a:solidFill>
                          <a:effectLst/>
                          <a:latin typeface="+mn-lt"/>
                          <a:ea typeface="+mn-ea"/>
                          <a:cs typeface="+mn-cs"/>
                        </a:rPr>
                        <a:t>Parashkrimi i ndjekjes ose dënimit </a:t>
                      </a:r>
                      <a:endParaRPr lang="en-GB" b="0" i="1" dirty="0"/>
                    </a:p>
                  </a:txBody>
                  <a:tcPr marL="87465" marR="87465">
                    <a:solidFill>
                      <a:schemeClr val="accent2">
                        <a:lumMod val="20000"/>
                        <a:lumOff val="80000"/>
                      </a:schemeClr>
                    </a:solidFill>
                  </a:tcPr>
                </a:tc>
                <a:extLst>
                  <a:ext uri="{0D108BD9-81ED-4DB2-BD59-A6C34878D82A}">
                    <a16:rowId xmlns:a16="http://schemas.microsoft.com/office/drawing/2014/main" val="828130074"/>
                  </a:ext>
                </a:extLst>
              </a:tr>
              <a:tr h="713640">
                <a:tc>
                  <a:txBody>
                    <a:bodyPr/>
                    <a:lstStyle/>
                    <a:p>
                      <a:endParaRPr lang="en-GB"/>
                    </a:p>
                  </a:txBody>
                  <a:tcPr marL="87465" marR="87465">
                    <a:solidFill>
                      <a:schemeClr val="accent2">
                        <a:lumMod val="20000"/>
                        <a:lumOff val="80000"/>
                      </a:schemeClr>
                    </a:solidFill>
                  </a:tcPr>
                </a:tc>
                <a:tc>
                  <a:txBody>
                    <a:bodyPr/>
                    <a:lstStyle/>
                    <a:p>
                      <a:r>
                        <a:rPr lang="en-GB" sz="1800" b="0" i="1" kern="1200" dirty="0" smtClean="0">
                          <a:solidFill>
                            <a:schemeClr val="tx1"/>
                          </a:solidFill>
                          <a:effectLst/>
                          <a:latin typeface="+mn-lt"/>
                          <a:ea typeface="+mn-ea"/>
                          <a:cs typeface="+mn-cs"/>
                        </a:rPr>
                        <a:t>5- </a:t>
                      </a:r>
                      <a:r>
                        <a:rPr lang="sq-AL" sz="1800" b="0" i="1" kern="1200" dirty="0" smtClean="0">
                          <a:solidFill>
                            <a:schemeClr val="tx1"/>
                          </a:solidFill>
                          <a:effectLst/>
                          <a:latin typeface="+mn-lt"/>
                          <a:ea typeface="+mn-ea"/>
                          <a:cs typeface="+mn-cs"/>
                        </a:rPr>
                        <a:t>Ekzistenca e një vendimi përfundimtar në një shtet të tretë - ne bis in idem  ndërkombëtar </a:t>
                      </a:r>
                      <a:endParaRPr lang="en-GB" b="0" i="1" dirty="0"/>
                    </a:p>
                  </a:txBody>
                  <a:tcPr marL="87465" marR="87465">
                    <a:solidFill>
                      <a:schemeClr val="accent2">
                        <a:lumMod val="20000"/>
                        <a:lumOff val="80000"/>
                      </a:schemeClr>
                    </a:solidFill>
                  </a:tcPr>
                </a:tc>
                <a:extLst>
                  <a:ext uri="{0D108BD9-81ED-4DB2-BD59-A6C34878D82A}">
                    <a16:rowId xmlns:a16="http://schemas.microsoft.com/office/drawing/2014/main" val="2421716553"/>
                  </a:ext>
                </a:extLst>
              </a:tr>
              <a:tr h="713640">
                <a:tc>
                  <a:txBody>
                    <a:bodyPr/>
                    <a:lstStyle/>
                    <a:p>
                      <a:endParaRPr lang="en-GB"/>
                    </a:p>
                  </a:txBody>
                  <a:tcPr marL="87465" marR="87465">
                    <a:solidFill>
                      <a:schemeClr val="accent2">
                        <a:lumMod val="20000"/>
                        <a:lumOff val="80000"/>
                      </a:schemeClr>
                    </a:solidFill>
                  </a:tcPr>
                </a:tc>
                <a:tc>
                  <a:txBody>
                    <a:bodyPr/>
                    <a:lstStyle/>
                    <a:p>
                      <a:r>
                        <a:rPr lang="en-GB" sz="1800" b="0" i="1" kern="1200" dirty="0" smtClean="0">
                          <a:solidFill>
                            <a:schemeClr val="tx1"/>
                          </a:solidFill>
                          <a:effectLst/>
                          <a:latin typeface="+mn-lt"/>
                          <a:ea typeface="+mn-ea"/>
                          <a:cs typeface="+mn-cs"/>
                        </a:rPr>
                        <a:t>6- </a:t>
                      </a:r>
                      <a:r>
                        <a:rPr lang="sq-AL" sz="1800" b="0" i="1" kern="1200" dirty="0" smtClean="0">
                          <a:solidFill>
                            <a:schemeClr val="tx1"/>
                          </a:solidFill>
                          <a:effectLst/>
                          <a:latin typeface="+mn-lt"/>
                          <a:ea typeface="+mn-ea"/>
                          <a:cs typeface="+mn-cs"/>
                        </a:rPr>
                        <a:t>Shteti Anëtar ekzekutues merr përsipër ekzekutimin e dënimit </a:t>
                      </a:r>
                      <a:endParaRPr lang="en-GB" b="0" i="1" dirty="0"/>
                    </a:p>
                  </a:txBody>
                  <a:tcPr marL="87465" marR="87465">
                    <a:solidFill>
                      <a:schemeClr val="accent2">
                        <a:lumMod val="20000"/>
                        <a:lumOff val="80000"/>
                      </a:schemeClr>
                    </a:solidFill>
                  </a:tcPr>
                </a:tc>
                <a:extLst>
                  <a:ext uri="{0D108BD9-81ED-4DB2-BD59-A6C34878D82A}">
                    <a16:rowId xmlns:a16="http://schemas.microsoft.com/office/drawing/2014/main" val="3703225119"/>
                  </a:ext>
                </a:extLst>
              </a:tr>
              <a:tr h="407795">
                <a:tc>
                  <a:txBody>
                    <a:bodyPr/>
                    <a:lstStyle/>
                    <a:p>
                      <a:endParaRPr lang="en-GB" b="0" i="1" dirty="0"/>
                    </a:p>
                  </a:txBody>
                  <a:tcPr marL="87465" marR="87465">
                    <a:solidFill>
                      <a:schemeClr val="accent2">
                        <a:lumMod val="20000"/>
                        <a:lumOff val="80000"/>
                      </a:schemeClr>
                    </a:solidFill>
                  </a:tcPr>
                </a:tc>
                <a:tc>
                  <a:txBody>
                    <a:bodyPr/>
                    <a:lstStyle/>
                    <a:p>
                      <a:r>
                        <a:rPr lang="en-GB" sz="1800" b="0" i="1" kern="1200" dirty="0" smtClean="0">
                          <a:solidFill>
                            <a:schemeClr val="tx1"/>
                          </a:solidFill>
                          <a:effectLst/>
                          <a:latin typeface="+mn-lt"/>
                          <a:ea typeface="+mn-ea"/>
                          <a:cs typeface="+mn-cs"/>
                        </a:rPr>
                        <a:t>7- </a:t>
                      </a:r>
                      <a:r>
                        <a:rPr lang="sq-AL" sz="1800" b="0" i="1" kern="1200" dirty="0" smtClean="0">
                          <a:solidFill>
                            <a:schemeClr val="tx1"/>
                          </a:solidFill>
                          <a:effectLst/>
                          <a:latin typeface="+mn-lt"/>
                          <a:ea typeface="+mn-ea"/>
                          <a:cs typeface="+mn-cs"/>
                        </a:rPr>
                        <a:t>Ekstraterritorialiteti</a:t>
                      </a:r>
                      <a:endParaRPr lang="en-GB" sz="1800" b="0" i="1" kern="1200" dirty="0" smtClean="0">
                        <a:solidFill>
                          <a:schemeClr val="tx1"/>
                        </a:solidFill>
                        <a:effectLst/>
                        <a:latin typeface="+mn-lt"/>
                        <a:ea typeface="+mn-ea"/>
                        <a:cs typeface="+mn-cs"/>
                      </a:endParaRPr>
                    </a:p>
                  </a:txBody>
                  <a:tcPr marL="87465" marR="87465">
                    <a:solidFill>
                      <a:schemeClr val="accent2">
                        <a:lumMod val="20000"/>
                        <a:lumOff val="80000"/>
                      </a:schemeClr>
                    </a:solidFill>
                  </a:tcPr>
                </a:tc>
                <a:extLst>
                  <a:ext uri="{0D108BD9-81ED-4DB2-BD59-A6C34878D82A}">
                    <a16:rowId xmlns:a16="http://schemas.microsoft.com/office/drawing/2014/main" val="205233147"/>
                  </a:ext>
                </a:extLst>
              </a:tr>
              <a:tr h="137466">
                <a:tc>
                  <a:txBody>
                    <a:bodyPr/>
                    <a:lstStyle/>
                    <a:p>
                      <a:endParaRPr lang="en-GB" b="0" i="1" dirty="0"/>
                    </a:p>
                  </a:txBody>
                  <a:tcPr marL="87465" marR="87465">
                    <a:solidFill>
                      <a:schemeClr val="accent2">
                        <a:lumMod val="20000"/>
                        <a:lumOff val="80000"/>
                      </a:schemeClr>
                    </a:solidFill>
                  </a:tcPr>
                </a:tc>
                <a:tc>
                  <a:txBody>
                    <a:bodyPr/>
                    <a:lstStyle/>
                    <a:p>
                      <a:r>
                        <a:rPr lang="en-GB" sz="1800" b="0" i="1" kern="1200" dirty="0" smtClean="0">
                          <a:solidFill>
                            <a:schemeClr val="tx1"/>
                          </a:solidFill>
                          <a:effectLst/>
                          <a:latin typeface="+mn-lt"/>
                          <a:ea typeface="+mn-ea"/>
                          <a:cs typeface="+mn-cs"/>
                        </a:rPr>
                        <a:t>8- </a:t>
                      </a:r>
                      <a:r>
                        <a:rPr lang="en-GB" sz="1800" b="0" i="1" kern="1200" dirty="0" err="1" smtClean="0">
                          <a:solidFill>
                            <a:schemeClr val="tx1"/>
                          </a:solidFill>
                          <a:effectLst/>
                          <a:latin typeface="+mn-lt"/>
                          <a:ea typeface="+mn-ea"/>
                          <a:cs typeface="+mn-cs"/>
                        </a:rPr>
                        <a:t>Gjykimi</a:t>
                      </a:r>
                      <a:r>
                        <a:rPr lang="en-GB" sz="1800" b="0" i="1" kern="1200" dirty="0" smtClean="0">
                          <a:solidFill>
                            <a:schemeClr val="tx1"/>
                          </a:solidFill>
                          <a:effectLst/>
                          <a:latin typeface="+mn-lt"/>
                          <a:ea typeface="+mn-ea"/>
                          <a:cs typeface="+mn-cs"/>
                        </a:rPr>
                        <a:t> </a:t>
                      </a:r>
                      <a:r>
                        <a:rPr lang="en-GB" sz="1800" b="0" i="1" kern="1200" dirty="0" err="1" smtClean="0">
                          <a:solidFill>
                            <a:schemeClr val="tx1"/>
                          </a:solidFill>
                          <a:effectLst/>
                          <a:latin typeface="+mn-lt"/>
                          <a:ea typeface="+mn-ea"/>
                          <a:cs typeface="+mn-cs"/>
                        </a:rPr>
                        <a:t>në</a:t>
                      </a:r>
                      <a:r>
                        <a:rPr lang="en-GB" sz="1800" b="0" i="1" kern="1200" dirty="0" smtClean="0">
                          <a:solidFill>
                            <a:schemeClr val="tx1"/>
                          </a:solidFill>
                          <a:effectLst/>
                          <a:latin typeface="+mn-lt"/>
                          <a:ea typeface="+mn-ea"/>
                          <a:cs typeface="+mn-cs"/>
                        </a:rPr>
                        <a:t> </a:t>
                      </a:r>
                      <a:r>
                        <a:rPr lang="en-GB" sz="1800" b="0" i="1" kern="1200" dirty="0" err="1" smtClean="0">
                          <a:solidFill>
                            <a:schemeClr val="tx1"/>
                          </a:solidFill>
                          <a:effectLst/>
                          <a:latin typeface="+mn-lt"/>
                          <a:ea typeface="+mn-ea"/>
                          <a:cs typeface="+mn-cs"/>
                        </a:rPr>
                        <a:t>mungesë</a:t>
                      </a:r>
                      <a:endParaRPr lang="en-GB" b="0" i="1" dirty="0"/>
                    </a:p>
                  </a:txBody>
                  <a:tcPr marL="87465" marR="87465">
                    <a:solidFill>
                      <a:schemeClr val="accent2">
                        <a:lumMod val="20000"/>
                        <a:lumOff val="80000"/>
                      </a:schemeClr>
                    </a:solidFill>
                  </a:tcPr>
                </a:tc>
                <a:extLst>
                  <a:ext uri="{0D108BD9-81ED-4DB2-BD59-A6C34878D82A}">
                    <a16:rowId xmlns:a16="http://schemas.microsoft.com/office/drawing/2014/main" val="1911332975"/>
                  </a:ext>
                </a:extLst>
              </a:tr>
            </a:tbl>
          </a:graphicData>
        </a:graphic>
      </p:graphicFrame>
    </p:spTree>
    <p:extLst>
      <p:ext uri="{BB962C8B-B14F-4D97-AF65-F5344CB8AC3E}">
        <p14:creationId xmlns:p14="http://schemas.microsoft.com/office/powerpoint/2010/main" val="475850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808" y="179832"/>
            <a:ext cx="10058400" cy="1609344"/>
          </a:xfrm>
        </p:spPr>
        <p:txBody>
          <a:bodyPr>
            <a:normAutofit/>
          </a:bodyPr>
          <a:lstStyle/>
          <a:p>
            <a:pPr algn="ctr"/>
            <a:r>
              <a:rPr lang="en-GB" sz="3200" b="1" dirty="0" err="1" smtClean="0">
                <a:latin typeface="Times New Roman" panose="02020603050405020304" pitchFamily="18" charset="0"/>
                <a:cs typeface="Times New Roman" panose="02020603050405020304" pitchFamily="18" charset="0"/>
              </a:rPr>
              <a:t>Afatet</a:t>
            </a:r>
            <a:r>
              <a:rPr lang="en-GB" sz="3200" b="1" dirty="0" smtClean="0">
                <a:latin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cs typeface="Times New Roman" panose="02020603050405020304" pitchFamily="18" charset="0"/>
              </a:rPr>
              <a:t>për</a:t>
            </a:r>
            <a:r>
              <a:rPr lang="en-GB" sz="3200" b="1" dirty="0" smtClean="0">
                <a:latin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cs typeface="Times New Roman" panose="02020603050405020304" pitchFamily="18" charset="0"/>
              </a:rPr>
              <a:t>ekzekutim</a:t>
            </a:r>
            <a:r>
              <a:rPr lang="en-GB" sz="3200" b="1" dirty="0" smtClean="0">
                <a:latin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cs typeface="Times New Roman" panose="02020603050405020304" pitchFamily="18" charset="0"/>
              </a:rPr>
              <a:t>dhe</a:t>
            </a:r>
            <a:r>
              <a:rPr lang="en-GB" sz="3200" b="1" dirty="0" smtClean="0">
                <a:latin typeface="Times New Roman" panose="02020603050405020304" pitchFamily="18" charset="0"/>
                <a:cs typeface="Times New Roman" panose="02020603050405020304" pitchFamily="18" charset="0"/>
              </a:rPr>
              <a:t> </a:t>
            </a:r>
            <a:r>
              <a:rPr lang="en-GB" sz="3200" b="1" dirty="0" err="1" smtClean="0">
                <a:latin typeface="Times New Roman" panose="02020603050405020304" pitchFamily="18" charset="0"/>
                <a:cs typeface="Times New Roman" panose="02020603050405020304" pitchFamily="18" charset="0"/>
              </a:rPr>
              <a:t>dorëzim</a:t>
            </a:r>
            <a:endParaRPr lang="en-GB"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36914"/>
            <a:ext cx="10515600" cy="4740049"/>
          </a:xfrm>
        </p:spPr>
        <p:txBody>
          <a:bodyPr>
            <a:normAutofit/>
          </a:bodyPr>
          <a:lstStyle/>
          <a:p>
            <a:pPr marL="0" indent="0">
              <a:buNone/>
            </a:pPr>
            <a:r>
              <a:rPr lang="en-GB" sz="2200" dirty="0" smtClean="0">
                <a:latin typeface="Times New Roman" panose="02020603050405020304" pitchFamily="18" charset="0"/>
                <a:cs typeface="Times New Roman" panose="02020603050405020304" pitchFamily="18" charset="0"/>
              </a:rPr>
              <a:t>V</a:t>
            </a:r>
            <a:r>
              <a:rPr lang="sq-AL" sz="2200" dirty="0" smtClean="0">
                <a:latin typeface="Times New Roman" panose="02020603050405020304" pitchFamily="18" charset="0"/>
                <a:cs typeface="Times New Roman" panose="02020603050405020304" pitchFamily="18" charset="0"/>
              </a:rPr>
              <a:t>endimi për </a:t>
            </a:r>
            <a:r>
              <a:rPr lang="sq-AL" sz="2200" dirty="0">
                <a:latin typeface="Times New Roman" panose="02020603050405020304" pitchFamily="18" charset="0"/>
                <a:cs typeface="Times New Roman" panose="02020603050405020304" pitchFamily="18" charset="0"/>
              </a:rPr>
              <a:t>ekzekutimin e </a:t>
            </a:r>
            <a:r>
              <a:rPr lang="sq-AL" sz="2200" dirty="0" smtClean="0">
                <a:latin typeface="Times New Roman" panose="02020603050405020304" pitchFamily="18" charset="0"/>
                <a:cs typeface="Times New Roman" panose="02020603050405020304" pitchFamily="18" charset="0"/>
              </a:rPr>
              <a:t>UEN-</a:t>
            </a:r>
            <a:r>
              <a:rPr lang="en-GB" sz="2200" dirty="0" err="1" smtClean="0">
                <a:latin typeface="Times New Roman" panose="02020603050405020304" pitchFamily="18" charset="0"/>
                <a:cs typeface="Times New Roman" panose="02020603050405020304" pitchFamily="18" charset="0"/>
              </a:rPr>
              <a:t>së</a:t>
            </a:r>
            <a:r>
              <a:rPr lang="sq-AL" sz="2200" dirty="0" smtClean="0">
                <a:latin typeface="Times New Roman" panose="02020603050405020304" pitchFamily="18" charset="0"/>
                <a:cs typeface="Times New Roman" panose="02020603050405020304" pitchFamily="18" charset="0"/>
              </a:rPr>
              <a:t> </a:t>
            </a:r>
            <a:r>
              <a:rPr lang="sq-AL" sz="2200" dirty="0">
                <a:latin typeface="Times New Roman" panose="02020603050405020304" pitchFamily="18" charset="0"/>
                <a:cs typeface="Times New Roman" panose="02020603050405020304" pitchFamily="18" charset="0"/>
              </a:rPr>
              <a:t>duhet të </a:t>
            </a:r>
            <a:r>
              <a:rPr lang="sq-AL" sz="2200" dirty="0" smtClean="0">
                <a:latin typeface="Times New Roman" panose="02020603050405020304" pitchFamily="18" charset="0"/>
                <a:cs typeface="Times New Roman" panose="02020603050405020304" pitchFamily="18" charset="0"/>
              </a:rPr>
              <a:t>merret</a:t>
            </a:r>
            <a:r>
              <a:rPr lang="en-GB" sz="22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en-GB" sz="2200" dirty="0" smtClean="0">
                <a:latin typeface="Times New Roman" panose="02020603050405020304" pitchFamily="18" charset="0"/>
                <a:cs typeface="Times New Roman" panose="02020603050405020304" pitchFamily="18" charset="0"/>
              </a:rPr>
              <a:t>Me </a:t>
            </a:r>
            <a:r>
              <a:rPr lang="sq-AL" sz="2200" dirty="0" smtClean="0">
                <a:latin typeface="Times New Roman" panose="02020603050405020304" pitchFamily="18" charset="0"/>
                <a:cs typeface="Times New Roman" panose="02020603050405020304" pitchFamily="18" charset="0"/>
              </a:rPr>
              <a:t>pëlqimin </a:t>
            </a:r>
            <a:r>
              <a:rPr lang="en-GB" sz="2200" dirty="0" smtClean="0">
                <a:latin typeface="Times New Roman" panose="02020603050405020304" pitchFamily="18" charset="0"/>
                <a:cs typeface="Times New Roman" panose="02020603050405020304" pitchFamily="18" charset="0"/>
              </a:rPr>
              <a:t>e </a:t>
            </a:r>
            <a:r>
              <a:rPr lang="en-GB" sz="2200" dirty="0" err="1" smtClean="0">
                <a:latin typeface="Times New Roman" panose="02020603050405020304" pitchFamily="18" charset="0"/>
                <a:cs typeface="Times New Roman" panose="02020603050405020304" pitchFamily="18" charset="0"/>
              </a:rPr>
              <a:t>personit</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të</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kërkuar</a:t>
            </a:r>
            <a:r>
              <a:rPr lang="en-GB" sz="2200" dirty="0" smtClean="0">
                <a:latin typeface="Times New Roman" panose="02020603050405020304" pitchFamily="18" charset="0"/>
                <a:cs typeface="Times New Roman" panose="02020603050405020304" pitchFamily="18" charset="0"/>
              </a:rPr>
              <a:t>:  </a:t>
            </a:r>
            <a:r>
              <a:rPr lang="sq-AL" sz="2200" dirty="0" smtClean="0">
                <a:latin typeface="Times New Roman" panose="02020603050405020304" pitchFamily="18" charset="0"/>
                <a:cs typeface="Times New Roman" panose="02020603050405020304" pitchFamily="18" charset="0"/>
              </a:rPr>
              <a:t>brenda </a:t>
            </a:r>
            <a:r>
              <a:rPr lang="sq-AL" sz="2200" b="1" dirty="0" smtClean="0">
                <a:latin typeface="Times New Roman" panose="02020603050405020304" pitchFamily="18" charset="0"/>
                <a:cs typeface="Times New Roman" panose="02020603050405020304" pitchFamily="18" charset="0"/>
              </a:rPr>
              <a:t>10 </a:t>
            </a:r>
            <a:r>
              <a:rPr lang="sq-AL" sz="2200" b="1" dirty="0">
                <a:latin typeface="Times New Roman" panose="02020603050405020304" pitchFamily="18" charset="0"/>
                <a:cs typeface="Times New Roman" panose="02020603050405020304" pitchFamily="18" charset="0"/>
              </a:rPr>
              <a:t>ditësh </a:t>
            </a:r>
            <a:r>
              <a:rPr lang="en-GB" sz="2200" dirty="0" err="1" smtClean="0">
                <a:latin typeface="Times New Roman" panose="02020603050405020304" pitchFamily="18" charset="0"/>
                <a:cs typeface="Times New Roman" panose="02020603050405020304" pitchFamily="18" charset="0"/>
              </a:rPr>
              <a:t>nga</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dhënia</a:t>
            </a:r>
            <a:r>
              <a:rPr lang="en-GB" sz="2200" dirty="0" smtClean="0">
                <a:latin typeface="Times New Roman" panose="02020603050405020304" pitchFamily="18" charset="0"/>
                <a:cs typeface="Times New Roman" panose="02020603050405020304" pitchFamily="18" charset="0"/>
              </a:rPr>
              <a:t> e </a:t>
            </a:r>
            <a:r>
              <a:rPr lang="sq-AL" sz="2200" dirty="0" smtClean="0">
                <a:latin typeface="Times New Roman" panose="02020603050405020304" pitchFamily="18" charset="0"/>
                <a:cs typeface="Times New Roman" panose="02020603050405020304" pitchFamily="18" charset="0"/>
              </a:rPr>
              <a:t> </a:t>
            </a:r>
            <a:r>
              <a:rPr lang="sq-AL" sz="2200" dirty="0">
                <a:latin typeface="Times New Roman" panose="02020603050405020304" pitchFamily="18" charset="0"/>
                <a:cs typeface="Times New Roman" panose="02020603050405020304" pitchFamily="18" charset="0"/>
              </a:rPr>
              <a:t>pëlqimit </a:t>
            </a:r>
            <a:endParaRPr lang="en-GB"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GB" sz="2200" dirty="0" smtClean="0">
                <a:latin typeface="Times New Roman" panose="02020603050405020304" pitchFamily="18" charset="0"/>
                <a:cs typeface="Times New Roman" panose="02020603050405020304" pitchFamily="18" charset="0"/>
              </a:rPr>
              <a:t>Pa</a:t>
            </a:r>
            <a:r>
              <a:rPr lang="sq-AL" sz="2200" dirty="0" smtClean="0">
                <a:latin typeface="Times New Roman" panose="02020603050405020304" pitchFamily="18" charset="0"/>
                <a:cs typeface="Times New Roman" panose="02020603050405020304" pitchFamily="18" charset="0"/>
              </a:rPr>
              <a:t> </a:t>
            </a:r>
            <a:r>
              <a:rPr lang="sq-AL" sz="2200" dirty="0">
                <a:latin typeface="Times New Roman" panose="02020603050405020304" pitchFamily="18" charset="0"/>
                <a:cs typeface="Times New Roman" panose="02020603050405020304" pitchFamily="18" charset="0"/>
              </a:rPr>
              <a:t>pëlqimin </a:t>
            </a:r>
            <a:r>
              <a:rPr lang="en-GB" sz="2200" dirty="0" smtClean="0">
                <a:latin typeface="Times New Roman" panose="02020603050405020304" pitchFamily="18" charset="0"/>
                <a:cs typeface="Times New Roman" panose="02020603050405020304" pitchFamily="18" charset="0"/>
              </a:rPr>
              <a:t>e </a:t>
            </a:r>
            <a:r>
              <a:rPr lang="en-GB" sz="2200" dirty="0" err="1" smtClean="0">
                <a:latin typeface="Times New Roman" panose="02020603050405020304" pitchFamily="18" charset="0"/>
                <a:cs typeface="Times New Roman" panose="02020603050405020304" pitchFamily="18" charset="0"/>
              </a:rPr>
              <a:t>personit</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të</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kërkuar</a:t>
            </a:r>
            <a:r>
              <a:rPr lang="en-GB" sz="2200" dirty="0" smtClean="0">
                <a:latin typeface="Times New Roman" panose="02020603050405020304" pitchFamily="18" charset="0"/>
                <a:cs typeface="Times New Roman" panose="02020603050405020304" pitchFamily="18" charset="0"/>
              </a:rPr>
              <a:t> :</a:t>
            </a:r>
            <a:r>
              <a:rPr lang="sq-AL" sz="2200" dirty="0" smtClean="0">
                <a:latin typeface="Times New Roman" panose="02020603050405020304" pitchFamily="18" charset="0"/>
                <a:cs typeface="Times New Roman" panose="02020603050405020304" pitchFamily="18" charset="0"/>
              </a:rPr>
              <a:t> </a:t>
            </a:r>
            <a:r>
              <a:rPr lang="sq-AL" sz="2200" dirty="0">
                <a:latin typeface="Times New Roman" panose="02020603050405020304" pitchFamily="18" charset="0"/>
                <a:cs typeface="Times New Roman" panose="02020603050405020304" pitchFamily="18" charset="0"/>
              </a:rPr>
              <a:t>brenda </a:t>
            </a:r>
            <a:r>
              <a:rPr lang="sq-AL" sz="2200" b="1" dirty="0" smtClean="0">
                <a:latin typeface="Times New Roman" panose="02020603050405020304" pitchFamily="18" charset="0"/>
                <a:cs typeface="Times New Roman" panose="02020603050405020304" pitchFamily="18" charset="0"/>
              </a:rPr>
              <a:t>60 </a:t>
            </a:r>
            <a:r>
              <a:rPr lang="sq-AL" sz="2200" b="1" dirty="0">
                <a:latin typeface="Times New Roman" panose="02020603050405020304" pitchFamily="18" charset="0"/>
                <a:cs typeface="Times New Roman" panose="02020603050405020304" pitchFamily="18" charset="0"/>
              </a:rPr>
              <a:t>ditësh </a:t>
            </a:r>
            <a:r>
              <a:rPr lang="en-GB" sz="2200" dirty="0" err="1" smtClean="0">
                <a:latin typeface="Times New Roman" panose="02020603050405020304" pitchFamily="18" charset="0"/>
                <a:cs typeface="Times New Roman" panose="02020603050405020304" pitchFamily="18" charset="0"/>
              </a:rPr>
              <a:t>nga</a:t>
            </a:r>
            <a:r>
              <a:rPr lang="sq-AL" sz="2200" dirty="0" smtClean="0">
                <a:latin typeface="Times New Roman" panose="02020603050405020304" pitchFamily="18" charset="0"/>
                <a:cs typeface="Times New Roman" panose="02020603050405020304" pitchFamily="18" charset="0"/>
              </a:rPr>
              <a:t> arrestimi </a:t>
            </a:r>
            <a:r>
              <a:rPr lang="en-GB" sz="2200" dirty="0" err="1" smtClean="0">
                <a:latin typeface="Times New Roman" panose="02020603050405020304" pitchFamily="18" charset="0"/>
                <a:cs typeface="Times New Roman" panose="02020603050405020304" pitchFamily="18" charset="0"/>
              </a:rPr>
              <a:t>i</a:t>
            </a:r>
            <a:r>
              <a:rPr lang="sq-AL" sz="2200" dirty="0" smtClean="0">
                <a:latin typeface="Times New Roman" panose="02020603050405020304" pitchFamily="18" charset="0"/>
                <a:cs typeface="Times New Roman" panose="02020603050405020304" pitchFamily="18" charset="0"/>
              </a:rPr>
              <a:t> </a:t>
            </a:r>
            <a:r>
              <a:rPr lang="sq-AL" sz="2200" dirty="0">
                <a:latin typeface="Times New Roman" panose="02020603050405020304" pitchFamily="18" charset="0"/>
                <a:cs typeface="Times New Roman" panose="02020603050405020304" pitchFamily="18" charset="0"/>
              </a:rPr>
              <a:t>personit të kërkuar </a:t>
            </a:r>
            <a:endParaRPr lang="en-GB" sz="2200" dirty="0" smtClean="0">
              <a:latin typeface="Times New Roman" panose="02020603050405020304" pitchFamily="18" charset="0"/>
              <a:cs typeface="Times New Roman" panose="02020603050405020304" pitchFamily="18" charset="0"/>
            </a:endParaRPr>
          </a:p>
          <a:p>
            <a:pPr marL="0" indent="0" algn="just">
              <a:buNone/>
            </a:pPr>
            <a:r>
              <a:rPr lang="sq-AL" sz="2200" dirty="0" smtClean="0">
                <a:latin typeface="Times New Roman" panose="02020603050405020304" pitchFamily="18" charset="0"/>
                <a:cs typeface="Times New Roman" panose="02020603050405020304" pitchFamily="18" charset="0"/>
              </a:rPr>
              <a:t>Përjashtimisht</a:t>
            </a:r>
            <a:r>
              <a:rPr lang="sq-AL" sz="2200" dirty="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afati</a:t>
            </a:r>
            <a:r>
              <a:rPr lang="en-GB" sz="2200" dirty="0" smtClean="0">
                <a:latin typeface="Times New Roman" panose="02020603050405020304" pitchFamily="18" charset="0"/>
                <a:cs typeface="Times New Roman" panose="02020603050405020304" pitchFamily="18" charset="0"/>
              </a:rPr>
              <a:t> </a:t>
            </a:r>
            <a:r>
              <a:rPr lang="sq-AL" sz="2200" dirty="0" smtClean="0">
                <a:latin typeface="Times New Roman" panose="02020603050405020304" pitchFamily="18" charset="0"/>
                <a:cs typeface="Times New Roman" panose="02020603050405020304" pitchFamily="18" charset="0"/>
              </a:rPr>
              <a:t>mund </a:t>
            </a:r>
            <a:r>
              <a:rPr lang="sq-AL" sz="2200" dirty="0">
                <a:latin typeface="Times New Roman" panose="02020603050405020304" pitchFamily="18" charset="0"/>
                <a:cs typeface="Times New Roman" panose="02020603050405020304" pitchFamily="18" charset="0"/>
              </a:rPr>
              <a:t>të zgjatet edhe për </a:t>
            </a:r>
            <a:r>
              <a:rPr lang="sq-AL" sz="2200" b="1" dirty="0">
                <a:latin typeface="Times New Roman" panose="02020603050405020304" pitchFamily="18" charset="0"/>
                <a:cs typeface="Times New Roman" panose="02020603050405020304" pitchFamily="18" charset="0"/>
              </a:rPr>
              <a:t>30 </a:t>
            </a:r>
            <a:r>
              <a:rPr lang="sq-AL" sz="2200" b="1" dirty="0" smtClean="0">
                <a:latin typeface="Times New Roman" panose="02020603050405020304" pitchFamily="18" charset="0"/>
                <a:cs typeface="Times New Roman" panose="02020603050405020304" pitchFamily="18" charset="0"/>
              </a:rPr>
              <a:t>ditë</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ku</a:t>
            </a:r>
            <a:r>
              <a:rPr lang="en-GB" sz="2200" dirty="0" smtClean="0">
                <a:latin typeface="Times New Roman" panose="02020603050405020304" pitchFamily="18" charset="0"/>
                <a:cs typeface="Times New Roman" panose="02020603050405020304" pitchFamily="18" charset="0"/>
              </a:rPr>
              <a:t> a</a:t>
            </a:r>
            <a:r>
              <a:rPr lang="sq-AL" sz="2200" dirty="0" smtClean="0">
                <a:latin typeface="Times New Roman" panose="02020603050405020304" pitchFamily="18" charset="0"/>
                <a:cs typeface="Times New Roman" panose="02020603050405020304" pitchFamily="18" charset="0"/>
              </a:rPr>
              <a:t>utoriteti </a:t>
            </a:r>
            <a:r>
              <a:rPr lang="sq-AL" sz="2200" dirty="0">
                <a:latin typeface="Times New Roman" panose="02020603050405020304" pitchFamily="18" charset="0"/>
                <a:cs typeface="Times New Roman" panose="02020603050405020304" pitchFamily="18" charset="0"/>
              </a:rPr>
              <a:t>gjyqësor ekzekutues duhet të informojë menjëherë autoritetin gjyqësor lëshues dhe të japë arsyet e </a:t>
            </a:r>
            <a:r>
              <a:rPr lang="sq-AL" sz="2200" dirty="0" smtClean="0">
                <a:latin typeface="Times New Roman" panose="02020603050405020304" pitchFamily="18" charset="0"/>
                <a:cs typeface="Times New Roman" panose="02020603050405020304" pitchFamily="18" charset="0"/>
              </a:rPr>
              <a:t>vonesë</a:t>
            </a:r>
            <a:r>
              <a:rPr lang="en-GB" sz="2200" dirty="0" smtClean="0">
                <a:latin typeface="Times New Roman" panose="02020603050405020304" pitchFamily="18" charset="0"/>
                <a:cs typeface="Times New Roman" panose="02020603050405020304" pitchFamily="18" charset="0"/>
              </a:rPr>
              <a:t>s.</a:t>
            </a:r>
          </a:p>
          <a:p>
            <a:pPr marL="0" indent="0" algn="just">
              <a:buNone/>
            </a:pPr>
            <a:endParaRPr lang="en-GB" sz="2200" dirty="0">
              <a:latin typeface="Times New Roman" panose="02020603050405020304" pitchFamily="18" charset="0"/>
              <a:cs typeface="Times New Roman" panose="02020603050405020304" pitchFamily="18" charset="0"/>
            </a:endParaRPr>
          </a:p>
          <a:p>
            <a:pPr marL="0" indent="0" algn="just">
              <a:buNone/>
            </a:pPr>
            <a:r>
              <a:rPr lang="en-GB" sz="2200" dirty="0" err="1" smtClean="0">
                <a:latin typeface="Times New Roman" panose="02020603050405020304" pitchFamily="18" charset="0"/>
                <a:cs typeface="Times New Roman" panose="02020603050405020304" pitchFamily="18" charset="0"/>
              </a:rPr>
              <a:t>Dorëzimi</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i</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personit</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të</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kërkuar</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bëhet</a:t>
            </a:r>
            <a:r>
              <a:rPr lang="en-GB" sz="22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GB" sz="2200" dirty="0" smtClean="0">
                <a:latin typeface="Times New Roman" panose="02020603050405020304" pitchFamily="18" charset="0"/>
                <a:cs typeface="Times New Roman" panose="02020603050405020304" pitchFamily="18" charset="0"/>
              </a:rPr>
              <a:t>B</a:t>
            </a:r>
            <a:r>
              <a:rPr lang="sq-AL" sz="2200" dirty="0" smtClean="0">
                <a:latin typeface="Times New Roman" panose="02020603050405020304" pitchFamily="18" charset="0"/>
                <a:cs typeface="Times New Roman" panose="02020603050405020304" pitchFamily="18" charset="0"/>
              </a:rPr>
              <a:t>renda </a:t>
            </a:r>
            <a:r>
              <a:rPr lang="sq-AL" sz="2200" b="1" dirty="0">
                <a:latin typeface="Times New Roman" panose="02020603050405020304" pitchFamily="18" charset="0"/>
                <a:cs typeface="Times New Roman" panose="02020603050405020304" pitchFamily="18" charset="0"/>
              </a:rPr>
              <a:t>10 ditësh </a:t>
            </a:r>
            <a:r>
              <a:rPr lang="en-GB" sz="2200" dirty="0" err="1">
                <a:latin typeface="Times New Roman" panose="02020603050405020304" pitchFamily="18" charset="0"/>
                <a:cs typeface="Times New Roman" panose="02020603050405020304" pitchFamily="18" charset="0"/>
              </a:rPr>
              <a:t>nga</a:t>
            </a:r>
            <a:r>
              <a:rPr lang="en-GB" sz="2200" dirty="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vendimi</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për</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ekzekutim</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të</a:t>
            </a:r>
            <a:r>
              <a:rPr lang="en-GB" sz="2200" dirty="0" smtClean="0">
                <a:latin typeface="Times New Roman" panose="02020603050405020304" pitchFamily="18" charset="0"/>
                <a:cs typeface="Times New Roman" panose="02020603050405020304" pitchFamily="18" charset="0"/>
              </a:rPr>
              <a:t> UEN-</a:t>
            </a:r>
            <a:r>
              <a:rPr lang="en-GB" sz="2200" dirty="0" err="1" smtClean="0">
                <a:latin typeface="Times New Roman" panose="02020603050405020304" pitchFamily="18" charset="0"/>
                <a:cs typeface="Times New Roman" panose="02020603050405020304" pitchFamily="18" charset="0"/>
              </a:rPr>
              <a:t>së</a:t>
            </a:r>
            <a:endParaRPr lang="en-GB" sz="22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GB" sz="2200" dirty="0" err="1" smtClean="0">
                <a:latin typeface="Times New Roman" panose="02020603050405020304" pitchFamily="18" charset="0"/>
                <a:cs typeface="Times New Roman" panose="02020603050405020304" pitchFamily="18" charset="0"/>
              </a:rPr>
              <a:t>Në</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raste</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të</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veçanta</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brenda</a:t>
            </a:r>
            <a:r>
              <a:rPr lang="en-GB" sz="2200" dirty="0" smtClean="0">
                <a:latin typeface="Times New Roman" panose="02020603050405020304" pitchFamily="18" charset="0"/>
                <a:cs typeface="Times New Roman" panose="02020603050405020304" pitchFamily="18" charset="0"/>
              </a:rPr>
              <a:t> 10 </a:t>
            </a:r>
            <a:r>
              <a:rPr lang="en-GB" sz="2200" dirty="0" err="1" smtClean="0">
                <a:latin typeface="Times New Roman" panose="02020603050405020304" pitchFamily="18" charset="0"/>
                <a:cs typeface="Times New Roman" panose="02020603050405020304" pitchFamily="18" charset="0"/>
              </a:rPr>
              <a:t>ditëve</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nga</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një</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datë</a:t>
            </a:r>
            <a:r>
              <a:rPr lang="en-GB" sz="2200" dirty="0" smtClean="0">
                <a:latin typeface="Times New Roman" panose="02020603050405020304" pitchFamily="18" charset="0"/>
                <a:cs typeface="Times New Roman" panose="02020603050405020304" pitchFamily="18" charset="0"/>
              </a:rPr>
              <a:t> e re e </a:t>
            </a:r>
            <a:r>
              <a:rPr lang="en-GB" sz="2200" dirty="0" err="1" smtClean="0">
                <a:latin typeface="Times New Roman" panose="02020603050405020304" pitchFamily="18" charset="0"/>
                <a:cs typeface="Times New Roman" panose="02020603050405020304" pitchFamily="18" charset="0"/>
              </a:rPr>
              <a:t>dakordësuar</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dorëzimi</a:t>
            </a:r>
            <a:r>
              <a:rPr lang="en-GB" sz="22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endParaRPr lang="en-GB" sz="2200" dirty="0" smtClean="0">
              <a:latin typeface="Times New Roman" panose="02020603050405020304" pitchFamily="18" charset="0"/>
              <a:cs typeface="Times New Roman" panose="02020603050405020304" pitchFamily="18" charset="0"/>
            </a:endParaRPr>
          </a:p>
          <a:p>
            <a:pPr marL="0" indent="0" algn="just">
              <a:buNone/>
            </a:pPr>
            <a:endParaRPr lang="en-GB" dirty="0"/>
          </a:p>
        </p:txBody>
      </p:sp>
    </p:spTree>
    <p:extLst>
      <p:ext uri="{BB962C8B-B14F-4D97-AF65-F5344CB8AC3E}">
        <p14:creationId xmlns:p14="http://schemas.microsoft.com/office/powerpoint/2010/main" val="1062459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q-AL" sz="3200" b="1" dirty="0" smtClean="0">
                <a:latin typeface="Times New Roman" panose="02020603050405020304" pitchFamily="18" charset="0"/>
                <a:cs typeface="Times New Roman" panose="02020603050405020304" pitchFamily="18" charset="0"/>
              </a:rPr>
              <a:t>Dallimet mes UEN-së dhe ekstradimit</a:t>
            </a:r>
            <a:r>
              <a:rPr lang="en-GB" sz="3200" dirty="0" smtClean="0">
                <a:latin typeface="Times New Roman" panose="02020603050405020304" pitchFamily="18" charset="0"/>
                <a:cs typeface="Times New Roman" panose="02020603050405020304" pitchFamily="18" charset="0"/>
              </a:rPr>
              <a:t/>
            </a:r>
            <a:br>
              <a:rPr lang="en-GB" sz="3200" dirty="0" smtClean="0">
                <a:latin typeface="Times New Roman" panose="02020603050405020304" pitchFamily="18" charset="0"/>
                <a:cs typeface="Times New Roman" panose="02020603050405020304" pitchFamily="18" charset="0"/>
              </a:rPr>
            </a:br>
            <a:endParaRPr lang="en-GB"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9848" y="1645920"/>
            <a:ext cx="10058400" cy="4526280"/>
          </a:xfrm>
        </p:spPr>
        <p:txBody>
          <a:bodyPr>
            <a:normAutofit fontScale="62500" lnSpcReduction="20000"/>
          </a:bodyPr>
          <a:lstStyle/>
          <a:p>
            <a:pPr marL="0" indent="0">
              <a:buNone/>
            </a:pPr>
            <a:r>
              <a:rPr lang="sq-AL" b="1" dirty="0"/>
              <a:t> </a:t>
            </a:r>
            <a:endParaRPr lang="en-GB" dirty="0"/>
          </a:p>
          <a:p>
            <a:pPr marL="514350" lvl="0" indent="-514350" algn="just">
              <a:buFont typeface="+mj-lt"/>
              <a:buAutoNum type="arabicPeriod"/>
            </a:pPr>
            <a:r>
              <a:rPr lang="en-GB" sz="3200" dirty="0" smtClean="0">
                <a:latin typeface="Times New Roman" panose="02020603050405020304" pitchFamily="18" charset="0"/>
                <a:cs typeface="Times New Roman" panose="02020603050405020304" pitchFamily="18" charset="0"/>
              </a:rPr>
              <a:t>UEN </a:t>
            </a:r>
            <a:r>
              <a:rPr lang="sq-AL" sz="3200" dirty="0" smtClean="0">
                <a:latin typeface="Times New Roman" panose="02020603050405020304" pitchFamily="18" charset="0"/>
                <a:cs typeface="Times New Roman" panose="02020603050405020304" pitchFamily="18" charset="0"/>
              </a:rPr>
              <a:t>është </a:t>
            </a:r>
            <a:r>
              <a:rPr lang="sq-AL" sz="3200" dirty="0">
                <a:latin typeface="Times New Roman" panose="02020603050405020304" pitchFamily="18" charset="0"/>
                <a:cs typeface="Times New Roman" panose="02020603050405020304" pitchFamily="18" charset="0"/>
              </a:rPr>
              <a:t>një vendim gjyqësor i zbatueshëm në një shtet tjetër anëtar mbi bazën e parimit të njohjes reciproke;</a:t>
            </a:r>
            <a:endParaRPr lang="en-GB" sz="3200" dirty="0">
              <a:latin typeface="Times New Roman" panose="02020603050405020304" pitchFamily="18" charset="0"/>
              <a:cs typeface="Times New Roman" panose="02020603050405020304" pitchFamily="18" charset="0"/>
            </a:endParaRPr>
          </a:p>
          <a:p>
            <a:pPr marL="514350" lvl="0" indent="-514350" algn="just">
              <a:buFont typeface="+mj-lt"/>
              <a:buAutoNum type="arabicPeriod"/>
            </a:pPr>
            <a:r>
              <a:rPr lang="sq-AL" sz="3200" dirty="0">
                <a:latin typeface="Times New Roman" panose="02020603050405020304" pitchFamily="18" charset="0"/>
                <a:cs typeface="Times New Roman" panose="02020603050405020304" pitchFamily="18" charset="0"/>
              </a:rPr>
              <a:t>Arsyet për mosekzekutim janë të kufizuara dhe të listuara në mënyrë shteruese në Vendimin Kuadër;</a:t>
            </a:r>
            <a:endParaRPr lang="en-GB" sz="3200" dirty="0">
              <a:latin typeface="Times New Roman" panose="02020603050405020304" pitchFamily="18" charset="0"/>
              <a:cs typeface="Times New Roman" panose="02020603050405020304" pitchFamily="18" charset="0"/>
            </a:endParaRPr>
          </a:p>
          <a:p>
            <a:pPr marL="514350" lvl="0" indent="-514350" algn="just">
              <a:buFont typeface="+mj-lt"/>
              <a:buAutoNum type="arabicPeriod"/>
            </a:pPr>
            <a:r>
              <a:rPr lang="sq-AL" sz="3200" dirty="0">
                <a:latin typeface="Times New Roman" panose="02020603050405020304" pitchFamily="18" charset="0"/>
                <a:cs typeface="Times New Roman" panose="02020603050405020304" pitchFamily="18" charset="0"/>
              </a:rPr>
              <a:t>Nuk ka verifikim të kriminalitetit të dyfishtë në lidhje me 32 kategori veprash të renditura në nenin 2(2) të Vendimit </a:t>
            </a:r>
            <a:r>
              <a:rPr lang="sq-AL" sz="3200" dirty="0" smtClean="0">
                <a:latin typeface="Times New Roman" panose="02020603050405020304" pitchFamily="18" charset="0"/>
                <a:cs typeface="Times New Roman" panose="02020603050405020304" pitchFamily="18" charset="0"/>
              </a:rPr>
              <a:t>Kuadër, </a:t>
            </a:r>
            <a:r>
              <a:rPr lang="sq-AL" sz="3200" dirty="0">
                <a:latin typeface="Times New Roman" panose="02020603050405020304" pitchFamily="18" charset="0"/>
                <a:cs typeface="Times New Roman" panose="02020603050405020304" pitchFamily="18" charset="0"/>
              </a:rPr>
              <a:t>nëse ato vepra dënohen me burgim ose me urdhër paraburgimi për një periudhë maksimale prej të paktën tre vjetësh;</a:t>
            </a:r>
            <a:endParaRPr lang="en-GB" sz="3200" dirty="0">
              <a:latin typeface="Times New Roman" panose="02020603050405020304" pitchFamily="18" charset="0"/>
              <a:cs typeface="Times New Roman" panose="02020603050405020304" pitchFamily="18" charset="0"/>
            </a:endParaRPr>
          </a:p>
          <a:p>
            <a:pPr marL="514350" lvl="0" indent="-514350" algn="just">
              <a:buFont typeface="+mj-lt"/>
              <a:buAutoNum type="arabicPeriod"/>
            </a:pPr>
            <a:r>
              <a:rPr lang="sq-AL" sz="3200" dirty="0">
                <a:latin typeface="Times New Roman" panose="02020603050405020304" pitchFamily="18" charset="0"/>
                <a:cs typeface="Times New Roman" panose="02020603050405020304" pitchFamily="18" charset="0"/>
              </a:rPr>
              <a:t>Dorëzimi i shtetasve të një shteti anëtar është rregull i përgjithshëm, me vetëm disa përjashtime. Këto përjashtime kanë të bëjnë me zbatimin e dënimeve me burgim në shtetin anëtar 'në vendlindje' dhe zbatohen në mënyrë të barabartë për banorët. Arsyeja kryesore për këto përjashtime është nxitja e rehabilitimit social të personit të kërkuar;</a:t>
            </a:r>
            <a:endParaRPr lang="en-GB" sz="3200" dirty="0">
              <a:latin typeface="Times New Roman" panose="02020603050405020304" pitchFamily="18" charset="0"/>
              <a:cs typeface="Times New Roman" panose="02020603050405020304" pitchFamily="18" charset="0"/>
            </a:endParaRPr>
          </a:p>
          <a:p>
            <a:pPr marL="514350" lvl="0" indent="-514350" algn="just">
              <a:buFont typeface="+mj-lt"/>
              <a:buAutoNum type="arabicPeriod"/>
            </a:pPr>
            <a:r>
              <a:rPr lang="sq-AL" sz="3200" dirty="0">
                <a:latin typeface="Times New Roman" panose="02020603050405020304" pitchFamily="18" charset="0"/>
                <a:cs typeface="Times New Roman" panose="02020603050405020304" pitchFamily="18" charset="0"/>
              </a:rPr>
              <a:t>Ka afate të shkurta strikte kohore për të marrë një vendim për ekzekutimin e një urdhër-arresti europian dhe për të dorëzuar një person të kërkuar;</a:t>
            </a:r>
            <a:endParaRPr lang="en-GB" sz="3200"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sq-AL" sz="3200" dirty="0">
                <a:latin typeface="Times New Roman" panose="02020603050405020304" pitchFamily="18" charset="0"/>
                <a:cs typeface="Times New Roman" panose="02020603050405020304" pitchFamily="18" charset="0"/>
              </a:rPr>
              <a:t>Për t'i bërë kërkesat më të thjeshta dhe më të lehta për t'u përmbushur, ato bazohen në formularin europian të fletarrestit.</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3554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Wood Type</Template>
  <TotalTime>89</TotalTime>
  <Words>712</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Bookman Old Style</vt:lpstr>
      <vt:lpstr>Century Gothic</vt:lpstr>
      <vt:lpstr>Times New Roman</vt:lpstr>
      <vt:lpstr>Wingdings</vt:lpstr>
      <vt:lpstr>Wood Type</vt:lpstr>
      <vt:lpstr>Urdhri Europian i Ndalimit</vt:lpstr>
      <vt:lpstr>Baza ligjore</vt:lpstr>
      <vt:lpstr>Përkufizimi dhe qëllimet</vt:lpstr>
      <vt:lpstr>Autoriteti lëshues dhe përmbajtja e UEN-së</vt:lpstr>
      <vt:lpstr>Lëshimi i një UEN</vt:lpstr>
      <vt:lpstr>Ekzekutimi i një UEN</vt:lpstr>
      <vt:lpstr>Shkaqet për mosekzekutim të UEN-së</vt:lpstr>
      <vt:lpstr>Afatet për ekzekutim dhe dorëzim</vt:lpstr>
      <vt:lpstr>Dallimet mes UEN-së dhe ekstradimit </vt:lpstr>
      <vt:lpstr>Faleminderit!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Urdhri Europian i Ndalimit</dc:title>
  <dc:creator>Erida Visoci</dc:creator>
  <cp:lastModifiedBy>Erida Visoci</cp:lastModifiedBy>
  <cp:revision>9</cp:revision>
  <dcterms:created xsi:type="dcterms:W3CDTF">2023-05-12T09:21:01Z</dcterms:created>
  <dcterms:modified xsi:type="dcterms:W3CDTF">2023-05-13T09:02:37Z</dcterms:modified>
</cp:coreProperties>
</file>