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05613" cy="99441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Libre Baskerville" panose="020B0604020202020204" charset="0"/>
      <p:regular r:id="rId16"/>
      <p:bold r:id="rId17"/>
      <p:italic r:id="rId18"/>
    </p:embeddedFont>
    <p:embeddedFont>
      <p:font typeface="Average" panose="020B0604020202020204" charset="0"/>
      <p:regular r:id="rId19"/>
    </p:embeddedFont>
    <p:embeddedFont>
      <p:font typeface="Oswald" panose="020B060402020202020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gscCPzVifoop9Poqd7TBwnT08S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84" y="-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customschemas.google.com/relationships/presentationmetadata" Target="meta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2192B-7AFD-4B0F-8A66-E2DC971771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119D6-C332-438A-A704-DB47B3A38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70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587523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3" name="Google Shape;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9" name="Google Shape;6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5" name="Google Shape;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1" name="Google Shape;8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3" name="Google Shape;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9" name="Google Shape;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d1878173bd_0_5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g1d1878173bd_0_52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g1d1878173bd_0_458"/>
          <p:cNvGrpSpPr/>
          <p:nvPr/>
        </p:nvGrpSpPr>
        <p:grpSpPr>
          <a:xfrm>
            <a:off x="5800234" y="3807170"/>
            <a:ext cx="591423" cy="140843"/>
            <a:chOff x="4137525" y="2915950"/>
            <a:chExt cx="869100" cy="207000"/>
          </a:xfrm>
        </p:grpSpPr>
        <p:sp>
          <p:nvSpPr>
            <p:cNvPr id="11" name="Google Shape;11;g1d1878173bd_0_458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g1d1878173bd_0_458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g1d1878173bd_0_458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g1d1878173bd_0_458"/>
          <p:cNvSpPr txBox="1">
            <a:spLocks noGrp="1"/>
          </p:cNvSpPr>
          <p:nvPr>
            <p:ph type="ctrTitle"/>
          </p:nvPr>
        </p:nvSpPr>
        <p:spPr>
          <a:xfrm>
            <a:off x="895010" y="1321067"/>
            <a:ext cx="10401900" cy="23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5" name="Google Shape;15;g1d1878173bd_0_458"/>
          <p:cNvSpPr txBox="1">
            <a:spLocks noGrp="1"/>
          </p:cNvSpPr>
          <p:nvPr>
            <p:ph type="subTitle" idx="1"/>
          </p:nvPr>
        </p:nvSpPr>
        <p:spPr>
          <a:xfrm>
            <a:off x="895000" y="4233168"/>
            <a:ext cx="104019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g1d1878173bd_0_458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d1878173bd_0_495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54" name="Google Shape;54;g1d1878173bd_0_495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d1878173bd_0_498"/>
          <p:cNvSpPr txBox="1">
            <a:spLocks noGrp="1"/>
          </p:cNvSpPr>
          <p:nvPr>
            <p:ph type="title" hasCustomPrompt="1"/>
          </p:nvPr>
        </p:nvSpPr>
        <p:spPr>
          <a:xfrm>
            <a:off x="415600" y="1673700"/>
            <a:ext cx="11360700" cy="25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7" name="Google Shape;57;g1d1878173bd_0_498"/>
          <p:cNvSpPr txBox="1">
            <a:spLocks noGrp="1"/>
          </p:cNvSpPr>
          <p:nvPr>
            <p:ph type="body" idx="1"/>
          </p:nvPr>
        </p:nvSpPr>
        <p:spPr>
          <a:xfrm>
            <a:off x="415600" y="4304567"/>
            <a:ext cx="113607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g1d1878173bd_0_498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d1878173bd_0_502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1d1878173bd_0_50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g1d1878173bd_0_50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g1d1878173bd_0_50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g1d1878173bd_0_50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g1d1878173bd_0_50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1d1878173bd_0_466"/>
          <p:cNvSpPr txBox="1">
            <a:spLocks noGrp="1"/>
          </p:cNvSpPr>
          <p:nvPr>
            <p:ph type="title"/>
          </p:nvPr>
        </p:nvSpPr>
        <p:spPr>
          <a:xfrm>
            <a:off x="895000" y="2855000"/>
            <a:ext cx="10469700" cy="11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5" name="Google Shape;25;g1d1878173bd_0_466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1d1878173bd_0_46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g1d1878173bd_0_46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g1d1878173bd_0_469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1d1878173bd_0_47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g1d1878173bd_0_47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3" name="Google Shape;33;g1d1878173bd_0_473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4" name="Google Shape;34;g1d1878173bd_0_473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1d1878173bd_0_47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g1d1878173bd_0_478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1d1878173bd_0_481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40" name="Google Shape;40;g1d1878173bd_0_481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41" name="Google Shape;41;g1d1878173bd_0_481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d1878173bd_0_485"/>
          <p:cNvSpPr txBox="1">
            <a:spLocks noGrp="1"/>
          </p:cNvSpPr>
          <p:nvPr>
            <p:ph type="title"/>
          </p:nvPr>
        </p:nvSpPr>
        <p:spPr>
          <a:xfrm>
            <a:off x="653667" y="701800"/>
            <a:ext cx="83028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g1d1878173bd_0_485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d1878173bd_0_488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g1d1878173bd_0_488"/>
          <p:cNvCxnSpPr/>
          <p:nvPr/>
        </p:nvCxnSpPr>
        <p:spPr>
          <a:xfrm>
            <a:off x="6706233" y="5994000"/>
            <a:ext cx="624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g1d1878173bd_0_488"/>
          <p:cNvSpPr txBox="1">
            <a:spLocks noGrp="1"/>
          </p:cNvSpPr>
          <p:nvPr>
            <p:ph type="title"/>
          </p:nvPr>
        </p:nvSpPr>
        <p:spPr>
          <a:xfrm>
            <a:off x="354000" y="1441867"/>
            <a:ext cx="5393700" cy="22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49" name="Google Shape;49;g1d1878173bd_0_488"/>
          <p:cNvSpPr txBox="1">
            <a:spLocks noGrp="1"/>
          </p:cNvSpPr>
          <p:nvPr>
            <p:ph type="subTitle" idx="1"/>
          </p:nvPr>
        </p:nvSpPr>
        <p:spPr>
          <a:xfrm>
            <a:off x="354000" y="3793601"/>
            <a:ext cx="5393700" cy="17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g1d1878173bd_0_488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59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>
                <a:solidFill>
                  <a:schemeClr val="lt1"/>
                </a:solidFill>
              </a:defRPr>
            </a:lvl1pPr>
            <a:lvl2pPr marL="914400" lvl="1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2pPr>
            <a:lvl3pPr marL="1371600" lvl="2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3pPr>
            <a:lvl4pPr marL="1828800" lvl="3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  <a:defRPr>
                <a:solidFill>
                  <a:schemeClr val="lt1"/>
                </a:solidFill>
              </a:defRPr>
            </a:lvl4pPr>
            <a:lvl5pPr marL="2286000" lvl="4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5pPr>
            <a:lvl6pPr marL="2743200" lvl="5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g1d1878173bd_0_488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1d1878173bd_0_45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swald"/>
              <a:buNone/>
              <a:defRPr sz="4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swald"/>
              <a:buNone/>
              <a:defRPr sz="4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swald"/>
              <a:buNone/>
              <a:defRPr sz="4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swald"/>
              <a:buNone/>
              <a:defRPr sz="4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swald"/>
              <a:buNone/>
              <a:defRPr sz="4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swald"/>
              <a:buNone/>
              <a:defRPr sz="4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swald"/>
              <a:buNone/>
              <a:defRPr sz="4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swald"/>
              <a:buNone/>
              <a:defRPr sz="4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swald"/>
              <a:buNone/>
              <a:defRPr sz="40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g1d1878173bd_0_45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900"/>
              <a:buFont typeface="Average"/>
              <a:buChar char="○"/>
              <a:defRPr sz="19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900"/>
              <a:buFont typeface="Average"/>
              <a:buChar char="■"/>
              <a:defRPr sz="19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900"/>
              <a:buFont typeface="Average"/>
              <a:buChar char="●"/>
              <a:defRPr sz="19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900"/>
              <a:buFont typeface="Average"/>
              <a:buChar char="○"/>
              <a:defRPr sz="19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900"/>
              <a:buFont typeface="Average"/>
              <a:buChar char="■"/>
              <a:defRPr sz="19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900"/>
              <a:buFont typeface="Average"/>
              <a:buChar char="●"/>
              <a:defRPr sz="19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900"/>
              <a:buFont typeface="Average"/>
              <a:buChar char="○"/>
              <a:defRPr sz="19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900"/>
              <a:buFont typeface="Average"/>
              <a:buChar char="■"/>
              <a:defRPr sz="19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g1d1878173bd_0_454"/>
          <p:cNvSpPr txBox="1">
            <a:spLocks noGrp="1"/>
          </p:cNvSpPr>
          <p:nvPr>
            <p:ph type="sldNum" idx="12"/>
          </p:nvPr>
        </p:nvSpPr>
        <p:spPr>
          <a:xfrm>
            <a:off x="11320333" y="6241346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"/>
          <p:cNvSpPr txBox="1">
            <a:spLocks noGrp="1"/>
          </p:cNvSpPr>
          <p:nvPr>
            <p:ph type="ctrTitle"/>
          </p:nvPr>
        </p:nvSpPr>
        <p:spPr>
          <a:xfrm>
            <a:off x="1354675" y="456500"/>
            <a:ext cx="9753600" cy="3804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Baskerville"/>
              <a:buNone/>
            </a:pPr>
            <a:r>
              <a:rPr lang="en-US" sz="4400" b="1">
                <a:latin typeface="Libre Baskerville"/>
                <a:ea typeface="Libre Baskerville"/>
                <a:cs typeface="Libre Baskerville"/>
                <a:sym typeface="Libre Baskerville"/>
              </a:rPr>
              <a:t>“</a:t>
            </a:r>
            <a:r>
              <a:rPr lang="en-US" sz="3600" b="1">
                <a:latin typeface="Libre Baskerville"/>
                <a:ea typeface="Libre Baskerville"/>
                <a:cs typeface="Libre Baskerville"/>
                <a:sym typeface="Libre Baskerville"/>
              </a:rPr>
              <a:t> Afatet e paraburgimit, përllogaritja e tyre gjatë fazës së hetimit dhe gjykimit pas ndryshimeve të KPP. </a:t>
            </a:r>
            <a:endParaRPr sz="3600" b="1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Baskerville"/>
              <a:buNone/>
            </a:pPr>
            <a:endParaRPr sz="3600" b="1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Baskerville"/>
              <a:buNone/>
            </a:pPr>
            <a:r>
              <a:rPr lang="en-US" sz="3600" b="1">
                <a:latin typeface="Libre Baskerville"/>
                <a:ea typeface="Libre Baskerville"/>
                <a:cs typeface="Libre Baskerville"/>
                <a:sym typeface="Libre Baskerville"/>
              </a:rPr>
              <a:t>Problematikat e dala nga praktika gjyqësore”</a:t>
            </a:r>
            <a:r>
              <a:rPr lang="en-US" sz="4400" b="1">
                <a:latin typeface="Libre Baskerville"/>
                <a:ea typeface="Libre Baskerville"/>
                <a:cs typeface="Libre Baskerville"/>
                <a:sym typeface="Libre Baskerville"/>
              </a:rPr>
              <a:t/>
            </a:r>
            <a:br>
              <a:rPr lang="en-US" sz="4400" b="1">
                <a:latin typeface="Libre Baskerville"/>
                <a:ea typeface="Libre Baskerville"/>
                <a:cs typeface="Libre Baskerville"/>
                <a:sym typeface="Libre Baskerville"/>
              </a:rPr>
            </a:br>
            <a:endParaRPr sz="4400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66" name="Google Shape;66;p1"/>
          <p:cNvSpPr txBox="1">
            <a:spLocks noGrp="1"/>
          </p:cNvSpPr>
          <p:nvPr>
            <p:ph type="subTitle" idx="1"/>
          </p:nvPr>
        </p:nvSpPr>
        <p:spPr>
          <a:xfrm>
            <a:off x="1718975" y="4677025"/>
            <a:ext cx="9144000" cy="21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5714"/>
              <a:buNone/>
            </a:pPr>
            <a:r>
              <a:rPr lang="en-US" b="1">
                <a:latin typeface="Libre Baskerville"/>
                <a:ea typeface="Libre Baskerville"/>
                <a:cs typeface="Libre Baskerville"/>
                <a:sym typeface="Libre Baskerville"/>
              </a:rPr>
              <a:t>Përgatiti: Aurel Arapi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85714"/>
              <a:buNone/>
            </a:pPr>
            <a:endParaRPr b="1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85713"/>
              <a:buNone/>
            </a:pPr>
            <a:r>
              <a:rPr lang="en-US" b="1">
                <a:latin typeface="Libre Baskerville"/>
                <a:ea typeface="Libre Baskerville"/>
                <a:cs typeface="Libre Baskerville"/>
                <a:sym typeface="Libre Baskerville"/>
              </a:rPr>
              <a:t>Shkolla e Magjistraturës e Republikës së Shqipërisë</a:t>
            </a:r>
            <a:endParaRPr b="1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85714"/>
              <a:buNone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/>
            </a:r>
            <a:b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</a:br>
            <a:r>
              <a:rPr lang="en-US" b="1">
                <a:latin typeface="Libre Baskerville"/>
                <a:ea typeface="Libre Baskerville"/>
                <a:cs typeface="Libre Baskerville"/>
                <a:sym typeface="Libre Baskerville"/>
              </a:rPr>
              <a:t> 20 Mars 2023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Baskerville"/>
              <a:buNone/>
            </a:pPr>
            <a:r>
              <a:rPr lang="en-US" b="1">
                <a:latin typeface="Libre Baskerville"/>
                <a:ea typeface="Libre Baskerville"/>
                <a:cs typeface="Libre Baskerville"/>
                <a:sym typeface="Libre Baskerville"/>
              </a:rPr>
              <a:t>Jurisprudenca e Gjykatës së Lartë</a:t>
            </a:r>
            <a:endParaRPr b="1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72" name="Google Shape;72;p2"/>
          <p:cNvSpPr txBox="1">
            <a:spLocks noGrp="1"/>
          </p:cNvSpPr>
          <p:nvPr>
            <p:ph type="body" idx="1"/>
          </p:nvPr>
        </p:nvSpPr>
        <p:spPr>
          <a:xfrm>
            <a:off x="838200" y="2032850"/>
            <a:ext cx="10515600" cy="35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228600" lvl="0" indent="-1524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n-US" sz="7200">
                <a:latin typeface="Libre Baskerville"/>
                <a:ea typeface="Libre Baskerville"/>
                <a:cs typeface="Libre Baskerville"/>
                <a:sym typeface="Libre Baskerville"/>
              </a:rPr>
              <a:t>Vendimi njësues nr.00-2021-1134 (62), datë 01.11.2021, </a:t>
            </a:r>
            <a:r>
              <a:rPr lang="en-US" sz="7200" b="1" u="sng">
                <a:latin typeface="Libre Baskerville"/>
                <a:ea typeface="Libre Baskerville"/>
                <a:cs typeface="Libre Baskerville"/>
                <a:sym typeface="Libre Baskerville"/>
              </a:rPr>
              <a:t>botimi në Fletoren Zyrtare </a:t>
            </a:r>
            <a:endParaRPr sz="7200" b="1" u="sng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7200" b="1" u="sng">
                <a:latin typeface="Libre Baskerville"/>
                <a:ea typeface="Libre Baskerville"/>
                <a:cs typeface="Libre Baskerville"/>
                <a:sym typeface="Libre Baskerville"/>
              </a:rPr>
              <a:t>Nr.85, është bërë në datë 07.06.2022</a:t>
            </a:r>
            <a:r>
              <a:rPr lang="en-US" sz="7200">
                <a:latin typeface="Libre Baskerville"/>
                <a:ea typeface="Libre Baskerville"/>
                <a:cs typeface="Libre Baskerville"/>
                <a:sym typeface="Libre Baskerville"/>
              </a:rPr>
              <a:t>.</a:t>
            </a: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52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n-US" sz="7200">
                <a:latin typeface="Libre Baskerville"/>
                <a:ea typeface="Libre Baskerville"/>
                <a:cs typeface="Libre Baskerville"/>
                <a:sym typeface="Libre Baskerville"/>
              </a:rPr>
              <a:t>Masa e sigurimit si element procedural dinamik.</a:t>
            </a: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52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n-US" sz="7200" b="1">
                <a:latin typeface="Libre Baskerville"/>
                <a:ea typeface="Libre Baskerville"/>
                <a:cs typeface="Libre Baskerville"/>
                <a:sym typeface="Libre Baskerville"/>
              </a:rPr>
              <a:t>Vendimi i dërgimit të çështjes </a:t>
            </a:r>
            <a:r>
              <a:rPr lang="en-US" sz="7200">
                <a:latin typeface="Libre Baskerville"/>
                <a:ea typeface="Libre Baskerville"/>
                <a:cs typeface="Libre Baskerville"/>
                <a:sym typeface="Libre Baskerville"/>
              </a:rPr>
              <a:t>për gjykim vs. </a:t>
            </a:r>
            <a:r>
              <a:rPr lang="en-US" sz="7200" b="1" u="sng">
                <a:latin typeface="Libre Baskerville"/>
                <a:ea typeface="Libre Baskerville"/>
                <a:cs typeface="Libre Baskerville"/>
                <a:sym typeface="Libre Baskerville"/>
              </a:rPr>
              <a:t>regjistrimit në themel të çështjes</a:t>
            </a:r>
            <a:r>
              <a:rPr lang="en-US" sz="7200">
                <a:latin typeface="Libre Baskerville"/>
                <a:ea typeface="Libre Baskerville"/>
                <a:cs typeface="Libre Baskerville"/>
                <a:sym typeface="Libre Baskerville"/>
              </a:rPr>
              <a:t>.</a:t>
            </a: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52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n-US" sz="7200">
                <a:latin typeface="Libre Baskerville"/>
                <a:ea typeface="Libre Baskerville"/>
                <a:cs typeface="Libre Baskerville"/>
                <a:sym typeface="Libre Baskerville"/>
              </a:rPr>
              <a:t>Regjistrimi i çështjes dhe fillimi i shqyrtimit të çështjes janë dy momente të ndryshme </a:t>
            </a: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7200">
                <a:latin typeface="Libre Baskerville"/>
                <a:ea typeface="Libre Baskerville"/>
                <a:cs typeface="Libre Baskerville"/>
                <a:sym typeface="Libre Baskerville"/>
              </a:rPr>
              <a:t>(</a:t>
            </a:r>
            <a:r>
              <a:rPr lang="en-US" sz="7200" b="1" u="sng">
                <a:latin typeface="Libre Baskerville"/>
                <a:ea typeface="Libre Baskerville"/>
                <a:cs typeface="Libre Baskerville"/>
                <a:sym typeface="Libre Baskerville"/>
              </a:rPr>
              <a:t>Vendimi Nr. (261), datë 13.10.2022, KP i GJL</a:t>
            </a:r>
            <a:r>
              <a:rPr lang="en-US" sz="7200">
                <a:latin typeface="Libre Baskerville"/>
                <a:ea typeface="Libre Baskerville"/>
                <a:cs typeface="Libre Baskerville"/>
                <a:sym typeface="Libre Baskerville"/>
              </a:rPr>
              <a:t>).</a:t>
            </a: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52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n-US" sz="7200">
                <a:latin typeface="Libre Baskerville"/>
                <a:ea typeface="Libre Baskerville"/>
                <a:cs typeface="Libre Baskerville"/>
                <a:sym typeface="Libre Baskerville"/>
              </a:rPr>
              <a:t>Gjyqtari i seancës paraprake me dhënien e vendimit përfundimtar humb kompetencën lëndore mbi çështjen konkrete.</a:t>
            </a:r>
            <a:endParaRPr sz="7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>
            <a:spLocks noGrp="1"/>
          </p:cNvSpPr>
          <p:nvPr>
            <p:ph type="title"/>
          </p:nvPr>
        </p:nvSpPr>
        <p:spPr>
          <a:xfrm>
            <a:off x="838200" y="259645"/>
            <a:ext cx="10515600" cy="1431044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ibre Baskerville"/>
              <a:buNone/>
            </a:pPr>
            <a:r>
              <a:rPr lang="en-US" sz="3600" b="1">
                <a:latin typeface="Libre Baskerville"/>
                <a:ea typeface="Libre Baskerville"/>
                <a:cs typeface="Libre Baskerville"/>
                <a:sym typeface="Libre Baskerville"/>
              </a:rPr>
              <a:t>Humbja e fuqisë së paraburgimit</a:t>
            </a:r>
            <a:endParaRPr sz="3600" b="1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78" name="Google Shape;78;p3"/>
          <p:cNvSpPr txBox="1">
            <a:spLocks noGrp="1"/>
          </p:cNvSpPr>
          <p:nvPr>
            <p:ph type="body" idx="1"/>
          </p:nvPr>
        </p:nvSpPr>
        <p:spPr>
          <a:xfrm>
            <a:off x="838200" y="1981525"/>
            <a:ext cx="10812000" cy="461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228600" lvl="0" indent="-18288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latin typeface="Libre Baskerville"/>
                <a:ea typeface="Libre Baskerville"/>
                <a:cs typeface="Libre Baskerville"/>
                <a:sym typeface="Libre Baskerville"/>
              </a:rPr>
              <a:t>Kalimi i afateve vlerësohet </a:t>
            </a:r>
            <a:r>
              <a:rPr lang="en-US" sz="3200" b="1" u="sng">
                <a:latin typeface="Libre Baskerville"/>
                <a:ea typeface="Libre Baskerville"/>
                <a:cs typeface="Libre Baskerville"/>
                <a:sym typeface="Libre Baskerville"/>
              </a:rPr>
              <a:t>në favor të lirisë së hetuarit/pandehurit</a:t>
            </a:r>
            <a:r>
              <a:rPr lang="en-US" sz="3200">
                <a:latin typeface="Libre Baskerville"/>
                <a:ea typeface="Libre Baskerville"/>
                <a:cs typeface="Libre Baskerville"/>
                <a:sym typeface="Libre Baskerville"/>
              </a:rPr>
              <a:t>, pavarësisht faktit se nevojat e sigurimit vijojnë të ekzistojnë.</a:t>
            </a: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0357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828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latin typeface="Libre Baskerville"/>
                <a:ea typeface="Libre Baskerville"/>
                <a:cs typeface="Libre Baskerville"/>
                <a:sym typeface="Libre Baskerville"/>
              </a:rPr>
              <a:t>Neni 263 i KPP synon të rregullojë afatin e paraburgimit për çdo fazë të procedimit, </a:t>
            </a:r>
            <a:r>
              <a:rPr lang="en-US" sz="3200" b="1" u="sng">
                <a:latin typeface="Libre Baskerville"/>
                <a:ea typeface="Libre Baskerville"/>
                <a:cs typeface="Libre Baskerville"/>
                <a:sym typeface="Libre Baskerville"/>
              </a:rPr>
              <a:t>ndërkohë nuk është parashikuar një afat i tillë për fazën e seancës paraprake </a:t>
            </a:r>
            <a:r>
              <a:rPr lang="en-US" sz="3200">
                <a:latin typeface="Libre Baskerville"/>
                <a:ea typeface="Libre Baskerville"/>
                <a:cs typeface="Libre Baskerville"/>
                <a:sym typeface="Libre Baskerville"/>
              </a:rPr>
              <a:t>(Vendimi nr.351/22.12.2022). </a:t>
            </a: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357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828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 b="1">
                <a:latin typeface="Libre Baskerville"/>
                <a:ea typeface="Libre Baskerville"/>
                <a:cs typeface="Libre Baskerville"/>
                <a:sym typeface="Libre Baskerville"/>
              </a:rPr>
              <a:t>Shuarja</a:t>
            </a:r>
            <a:r>
              <a:rPr lang="en-US" sz="3200">
                <a:latin typeface="Libre Baskerville"/>
                <a:ea typeface="Libre Baskerville"/>
                <a:cs typeface="Libre Baskerville"/>
                <a:sym typeface="Libre Baskerville"/>
              </a:rPr>
              <a:t> e masës së sigurimi dhe </a:t>
            </a:r>
            <a:r>
              <a:rPr lang="en-US" sz="3200" b="1">
                <a:latin typeface="Libre Baskerville"/>
                <a:ea typeface="Libre Baskerville"/>
                <a:cs typeface="Libre Baskerville"/>
                <a:sym typeface="Libre Baskerville"/>
              </a:rPr>
              <a:t>humbja</a:t>
            </a:r>
            <a:r>
              <a:rPr lang="en-US" sz="3200">
                <a:latin typeface="Libre Baskerville"/>
                <a:ea typeface="Libre Baskerville"/>
                <a:cs typeface="Libre Baskerville"/>
                <a:sym typeface="Libre Baskerville"/>
              </a:rPr>
              <a:t> e fuqisë së paraburgimit (neni 261 dhe neni 263). </a:t>
            </a: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357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828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latin typeface="Libre Baskerville"/>
                <a:ea typeface="Libre Baskerville"/>
                <a:cs typeface="Libre Baskerville"/>
                <a:sym typeface="Libre Baskerville"/>
              </a:rPr>
              <a:t>Procesverbalet e seancave gjyqësore apo evidentimi i pezullimeve të afateve të paraburgimit nuk ka vlerë për humbjen referuar nenit 263 të KP.</a:t>
            </a:r>
            <a:endParaRPr/>
          </a:p>
          <a:p>
            <a:pPr marL="228600" lvl="0" indent="-40639" algn="l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ct val="100000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"/>
          <p:cNvSpPr txBox="1">
            <a:spLocks noGrp="1"/>
          </p:cNvSpPr>
          <p:nvPr>
            <p:ph type="title"/>
          </p:nvPr>
        </p:nvSpPr>
        <p:spPr>
          <a:xfrm>
            <a:off x="838200" y="259645"/>
            <a:ext cx="10515600" cy="1431044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ibre Baskerville"/>
              <a:buNone/>
            </a:pPr>
            <a:r>
              <a:rPr lang="en-US" sz="3600" b="1">
                <a:latin typeface="Libre Baskerville"/>
                <a:ea typeface="Libre Baskerville"/>
                <a:cs typeface="Libre Baskerville"/>
                <a:sym typeface="Libre Baskerville"/>
              </a:rPr>
              <a:t>Zgjatja e paraburgimit</a:t>
            </a:r>
            <a:endParaRPr sz="3600" b="1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84" name="Google Shape;84;p4"/>
          <p:cNvSpPr txBox="1">
            <a:spLocks noGrp="1"/>
          </p:cNvSpPr>
          <p:nvPr>
            <p:ph type="body" idx="1"/>
          </p:nvPr>
        </p:nvSpPr>
        <p:spPr>
          <a:xfrm>
            <a:off x="838199" y="1975555"/>
            <a:ext cx="10811933" cy="4622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778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Neni 263/6 i KPP si dispozitë e përgjithshme përcakton sipas kategorive të veprave penale, </a:t>
            </a:r>
            <a:r>
              <a:rPr lang="en-US" b="1">
                <a:latin typeface="Libre Baskerville"/>
                <a:ea typeface="Libre Baskerville"/>
                <a:cs typeface="Libre Baskerville"/>
                <a:sym typeface="Libre Baskerville"/>
              </a:rPr>
              <a:t>kohëzgjatjen tërësore të paraburgimit</a:t>
            </a: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.</a:t>
            </a: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778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Kohëzgjatja e paraburgimit </a:t>
            </a:r>
            <a:r>
              <a:rPr lang="en-US" b="1" u="sng">
                <a:latin typeface="Libre Baskerville"/>
                <a:ea typeface="Libre Baskerville"/>
                <a:cs typeface="Libre Baskerville"/>
                <a:sym typeface="Libre Baskerville"/>
              </a:rPr>
              <a:t>nuk mund të kalojë </a:t>
            </a: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1/2 e maksimumit të dënimit të parashikuar për veprën penale për të cilën procedohet, edhe pse afati tërësor i përcaktuar nga neni 263 i KPP, e lejon paraburgimin tej kësaj kohe (neni 264/3).</a:t>
            </a: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77800" algn="just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400"/>
              <a:buChar char="●"/>
            </a:pPr>
            <a:r>
              <a:rPr lang="en-US" b="1" i="1">
                <a:latin typeface="Libre Baskerville"/>
                <a:ea typeface="Libre Baskerville"/>
                <a:cs typeface="Libre Baskerville"/>
                <a:sym typeface="Libre Baskerville"/>
              </a:rPr>
              <a:t>Humbet fuqinë </a:t>
            </a:r>
            <a:r>
              <a:rPr lang="en-US" i="1">
                <a:latin typeface="Libre Baskerville"/>
                <a:ea typeface="Libre Baskerville"/>
                <a:cs typeface="Libre Baskerville"/>
                <a:sym typeface="Libre Baskerville"/>
              </a:rPr>
              <a:t>(263/1,2,6 i K.Pr.P) dhe </a:t>
            </a:r>
            <a:r>
              <a:rPr lang="en-US" b="1" i="1">
                <a:latin typeface="Libre Baskerville"/>
                <a:ea typeface="Libre Baskerville"/>
                <a:cs typeface="Libre Baskerville"/>
                <a:sym typeface="Libre Baskerville"/>
              </a:rPr>
              <a:t>nuk mund të kalojë</a:t>
            </a:r>
            <a:r>
              <a:rPr lang="en-US" i="1">
                <a:latin typeface="Libre Baskerville"/>
                <a:ea typeface="Libre Baskerville"/>
                <a:cs typeface="Libre Baskerville"/>
                <a:sym typeface="Libre Baskerville"/>
              </a:rPr>
              <a:t>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838200" y="259645"/>
            <a:ext cx="10515600" cy="1431044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ibre Baskerville"/>
              <a:buNone/>
            </a:pPr>
            <a:r>
              <a:rPr lang="en-US" sz="3600" b="1">
                <a:latin typeface="Libre Baskerville"/>
                <a:ea typeface="Libre Baskerville"/>
                <a:cs typeface="Libre Baskerville"/>
                <a:sym typeface="Libre Baskerville"/>
              </a:rPr>
              <a:t>Kërkesa për zgjatjen e paraburgimit</a:t>
            </a:r>
            <a:endParaRPr sz="3600" b="1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90" name="Google Shape;90;p5"/>
          <p:cNvSpPr txBox="1">
            <a:spLocks noGrp="1"/>
          </p:cNvSpPr>
          <p:nvPr>
            <p:ph type="body" idx="1"/>
          </p:nvPr>
        </p:nvSpPr>
        <p:spPr>
          <a:xfrm>
            <a:off x="838199" y="1975555"/>
            <a:ext cx="10811933" cy="4622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5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524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Kërkesa e paraqitur brenda afatit të nenit 263 të K.Pr.P.</a:t>
            </a: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524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Shqyrtimi i saj, disponimi dhe caktimi i afatit të ri (neni 263/7).</a:t>
            </a: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524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Humbja e fuqisë a duhet të konstatohet apo të vijohet procesi dhe të pranohet zgjatja (terminologjia, </a:t>
            </a:r>
            <a:r>
              <a:rPr lang="en-US" b="1" u="sng">
                <a:latin typeface="Libre Baskerville"/>
                <a:ea typeface="Libre Baskerville"/>
                <a:cs typeface="Libre Baskerville"/>
                <a:sym typeface="Libre Baskerville"/>
              </a:rPr>
              <a:t>që janë në mbarim e sipër</a:t>
            </a: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) (Vendimi nr.260/26.02.2021).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3200"/>
              <a:buFont typeface="Noto Sans Symbols"/>
              <a:buNone/>
            </a:pPr>
            <a:endParaRPr sz="3200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"/>
          <p:cNvSpPr txBox="1">
            <a:spLocks noGrp="1"/>
          </p:cNvSpPr>
          <p:nvPr>
            <p:ph type="title"/>
          </p:nvPr>
        </p:nvSpPr>
        <p:spPr>
          <a:xfrm>
            <a:off x="838200" y="259645"/>
            <a:ext cx="10515600" cy="1431044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ibre Baskerville"/>
              <a:buNone/>
            </a:pPr>
            <a:r>
              <a:rPr lang="en-US" sz="3600" b="1">
                <a:latin typeface="Libre Baskerville"/>
                <a:ea typeface="Libre Baskerville"/>
                <a:cs typeface="Libre Baskerville"/>
                <a:sym typeface="Libre Baskerville"/>
              </a:rPr>
              <a:t>Afatet e paraburgimit</a:t>
            </a:r>
            <a:endParaRPr sz="3600" b="1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96" name="Google Shape;96;p6"/>
          <p:cNvSpPr txBox="1">
            <a:spLocks noGrp="1"/>
          </p:cNvSpPr>
          <p:nvPr>
            <p:ph type="body" idx="1"/>
          </p:nvPr>
        </p:nvSpPr>
        <p:spPr>
          <a:xfrm>
            <a:off x="666045" y="1941689"/>
            <a:ext cx="10984088" cy="4656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rPr lang="en-US" sz="4400" b="1" u="sng">
                <a:latin typeface="Libre Baskerville"/>
                <a:ea typeface="Libre Baskerville"/>
                <a:cs typeface="Libre Baskerville"/>
                <a:sym typeface="Libre Baskerville"/>
              </a:rPr>
              <a:t> </a:t>
            </a:r>
            <a:endParaRPr sz="4400" b="1" u="sng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742950" lvl="0" indent="-666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Afate procedurale përcaktohen sipas nenit 144 të K.P.P</a:t>
            </a: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742950" lvl="0" indent="-666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Afatet në muaj/</a:t>
            </a:r>
            <a:r>
              <a:rPr lang="en-US" b="1">
                <a:latin typeface="Libre Baskerville"/>
                <a:ea typeface="Libre Baskerville"/>
                <a:cs typeface="Libre Baskerville"/>
                <a:sym typeface="Libre Baskerville"/>
              </a:rPr>
              <a:t>12 muaj</a:t>
            </a: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/1 vit 12 muaj/muajt llogariten 28 deri në 31 ditë. </a:t>
            </a:r>
            <a:r>
              <a:rPr lang="en-US" b="1" u="sng">
                <a:latin typeface="Libre Baskerville"/>
                <a:ea typeface="Libre Baskerville"/>
                <a:cs typeface="Libre Baskerville"/>
                <a:sym typeface="Libre Baskerville"/>
              </a:rPr>
              <a:t>9 muaj jo 270 ditë</a:t>
            </a: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. (vendimi nr.402/22.06.2021 i KP).</a:t>
            </a: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742950" lvl="0" indent="-666750" algn="just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Pezullimet/afatet procedural vs koha fizike.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"/>
          <p:cNvSpPr txBox="1">
            <a:spLocks noGrp="1"/>
          </p:cNvSpPr>
          <p:nvPr>
            <p:ph type="title"/>
          </p:nvPr>
        </p:nvSpPr>
        <p:spPr>
          <a:xfrm>
            <a:off x="838200" y="312820"/>
            <a:ext cx="10515600" cy="1022685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Libre Baskerville"/>
              <a:buNone/>
            </a:pPr>
            <a:r>
              <a:rPr lang="en-US" sz="4800" b="1">
                <a:latin typeface="Libre Baskerville"/>
                <a:ea typeface="Libre Baskerville"/>
                <a:cs typeface="Libre Baskerville"/>
                <a:sym typeface="Libre Baskerville"/>
              </a:rPr>
              <a:t>Rivendosja e paraburgimit</a:t>
            </a:r>
            <a:endParaRPr sz="4800" b="1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102" name="Google Shape;102;p7"/>
          <p:cNvSpPr txBox="1">
            <a:spLocks noGrp="1"/>
          </p:cNvSpPr>
          <p:nvPr>
            <p:ph type="body" idx="1"/>
          </p:nvPr>
        </p:nvSpPr>
        <p:spPr>
          <a:xfrm>
            <a:off x="616250" y="1609350"/>
            <a:ext cx="11153400" cy="50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778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Rivihet në fuqi, në varësi të shkakut që e ka sjellë shuarjen, ku kalimi i afatit 266 pika 1 e K.P.P sjell një masë shtrënguese të ndryshme nga paraburgimi.</a:t>
            </a: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778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Rivendoset paraburgimi, neni 266 pika 2 gërma “a” e K.Pr.P kur shkel masën apo vendoset dënimi, kur është liruar nga gjykata për shkelje të afatit (</a:t>
            </a:r>
            <a:r>
              <a:rPr lang="en-US" b="1" u="sng">
                <a:latin typeface="Libre Baskerville"/>
                <a:ea typeface="Libre Baskerville"/>
                <a:cs typeface="Libre Baskerville"/>
                <a:sym typeface="Libre Baskerville"/>
              </a:rPr>
              <a:t>llogaritet ai i vuajtur  më parë</a:t>
            </a: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).</a:t>
            </a: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marL="228600" lvl="0" indent="-177800" algn="just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Masa e shuar si rregull duhet t’i nënshtrohet një shqyrtimi të ri gjyqësor nga gjykatat konform procedurave ligjore të vleftësimit të situatave të reja të krijuara.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d1878173bd_0_524"/>
          <p:cNvSpPr txBox="1">
            <a:spLocks noGrp="1"/>
          </p:cNvSpPr>
          <p:nvPr>
            <p:ph type="title"/>
          </p:nvPr>
        </p:nvSpPr>
        <p:spPr>
          <a:xfrm>
            <a:off x="895000" y="2053425"/>
            <a:ext cx="10469700" cy="26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US"/>
              <a:t>FALEMINDERIT 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515</Words>
  <Application>Microsoft Office PowerPoint</Application>
  <PresentationFormat>Custom</PresentationFormat>
  <Paragraphs>57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Libre Baskerville</vt:lpstr>
      <vt:lpstr>Noto Sans Symbols</vt:lpstr>
      <vt:lpstr>Average</vt:lpstr>
      <vt:lpstr>Oswald</vt:lpstr>
      <vt:lpstr>Slate</vt:lpstr>
      <vt:lpstr>“ Afatet e paraburgimit, përllogaritja e tyre gjatë fazës së hetimit dhe gjykimit pas ndryshimeve të KPP.   Problematikat e dala nga praktika gjyqësore” </vt:lpstr>
      <vt:lpstr>Jurisprudenca e Gjykatës së Lartë</vt:lpstr>
      <vt:lpstr>Humbja e fuqisë së paraburgimit</vt:lpstr>
      <vt:lpstr>Zgjatja e paraburgimit</vt:lpstr>
      <vt:lpstr>Kërkesa për zgjatjen e paraburgimit</vt:lpstr>
      <vt:lpstr>Afatet e paraburgimit</vt:lpstr>
      <vt:lpstr>Rivendosja e paraburgimit</vt:lpstr>
      <vt:lpstr>FALEMINDERIT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 Afatet e paraburgimit, përllogaritja e tyre gjatë fazës së hetimit dhe gjykimit pas ndryshimeve të KPP.   Problematikat e dala nga praktika gjyqësore” </dc:title>
  <dc:creator>Alda Sadiku</dc:creator>
  <cp:lastModifiedBy>admin</cp:lastModifiedBy>
  <cp:revision>1</cp:revision>
  <cp:lastPrinted>2023-03-20T09:30:03Z</cp:lastPrinted>
  <dcterms:created xsi:type="dcterms:W3CDTF">2022-11-09T23:40:47Z</dcterms:created>
  <dcterms:modified xsi:type="dcterms:W3CDTF">2023-03-20T09:42:26Z</dcterms:modified>
</cp:coreProperties>
</file>